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90" r:id="rId4"/>
    <p:sldId id="291" r:id="rId5"/>
    <p:sldId id="259" r:id="rId6"/>
    <p:sldId id="311" r:id="rId7"/>
    <p:sldId id="288" r:id="rId8"/>
    <p:sldId id="312" r:id="rId9"/>
    <p:sldId id="289" r:id="rId10"/>
    <p:sldId id="293" r:id="rId11"/>
    <p:sldId id="295" r:id="rId12"/>
    <p:sldId id="294" r:id="rId13"/>
    <p:sldId id="296" r:id="rId14"/>
    <p:sldId id="297" r:id="rId15"/>
    <p:sldId id="299" r:id="rId16"/>
    <p:sldId id="300" r:id="rId17"/>
    <p:sldId id="301" r:id="rId18"/>
    <p:sldId id="303" r:id="rId19"/>
    <p:sldId id="304" r:id="rId20"/>
    <p:sldId id="305" r:id="rId21"/>
    <p:sldId id="306" r:id="rId22"/>
    <p:sldId id="307" r:id="rId23"/>
    <p:sldId id="308" r:id="rId24"/>
    <p:sldId id="310" r:id="rId25"/>
    <p:sldId id="309" r:id="rId26"/>
    <p:sldId id="313" r:id="rId27"/>
    <p:sldId id="314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CA5D8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>
        <p:scale>
          <a:sx n="60" d="100"/>
          <a:sy n="60" d="100"/>
        </p:scale>
        <p:origin x="-2448" y="-10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AutoShape 34"/>
          <p:cNvSpPr>
            <a:spLocks noChangeArrowheads="1"/>
          </p:cNvSpPr>
          <p:nvPr/>
        </p:nvSpPr>
        <p:spPr bwMode="gray">
          <a:xfrm flipH="1">
            <a:off x="684213" y="4494213"/>
            <a:ext cx="647700" cy="444500"/>
          </a:xfrm>
          <a:prstGeom prst="homePlate">
            <a:avLst>
              <a:gd name="adj" fmla="val 36429"/>
            </a:avLst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gray">
          <a:xfrm flipH="1">
            <a:off x="914400" y="4495800"/>
            <a:ext cx="647700" cy="449263"/>
          </a:xfrm>
          <a:prstGeom prst="homePlate">
            <a:avLst>
              <a:gd name="adj" fmla="val 36042"/>
            </a:avLst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grpSp>
        <p:nvGrpSpPr>
          <p:cNvPr id="3120" name="Group 48"/>
          <p:cNvGrpSpPr>
            <a:grpSpLocks/>
          </p:cNvGrpSpPr>
          <p:nvPr/>
        </p:nvGrpSpPr>
        <p:grpSpPr bwMode="auto">
          <a:xfrm>
            <a:off x="1204913" y="4495800"/>
            <a:ext cx="7939087" cy="471488"/>
            <a:chOff x="759" y="2832"/>
            <a:chExt cx="5001" cy="297"/>
          </a:xfrm>
        </p:grpSpPr>
        <p:sp>
          <p:nvSpPr>
            <p:cNvPr id="3114" name="Rectangle 42"/>
            <p:cNvSpPr>
              <a:spLocks noChangeArrowheads="1"/>
            </p:cNvSpPr>
            <p:nvPr userDrawn="1"/>
          </p:nvSpPr>
          <p:spPr bwMode="gray">
            <a:xfrm>
              <a:off x="953" y="2832"/>
              <a:ext cx="4807" cy="297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3116" name="AutoShape 44"/>
            <p:cNvSpPr>
              <a:spLocks noChangeArrowheads="1"/>
            </p:cNvSpPr>
            <p:nvPr userDrawn="1"/>
          </p:nvSpPr>
          <p:spPr bwMode="gray">
            <a:xfrm flipH="1">
              <a:off x="759" y="2832"/>
              <a:ext cx="393" cy="288"/>
            </a:xfrm>
            <a:prstGeom prst="homePlate">
              <a:avLst>
                <a:gd name="adj" fmla="val 34115"/>
              </a:avLst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685800" y="3033713"/>
            <a:ext cx="7239000" cy="1371600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 algn="l">
              <a:defRPr sz="4000"/>
            </a:lvl1pPr>
          </a:lstStyle>
          <a:p>
            <a:pPr lvl="0"/>
            <a:r>
              <a:rPr lang="pt-PT" noProof="0" smtClean="0"/>
              <a:t>Clique para editar o estilo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effectLst/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553200"/>
            <a:ext cx="2895600" cy="168275"/>
          </a:xfrm>
        </p:spPr>
        <p:txBody>
          <a:bodyPr/>
          <a:lstStyle>
            <a:lvl1pPr algn="ctr">
              <a:defRPr sz="1400">
                <a:effectLst/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effectLst/>
              </a:defRPr>
            </a:lvl1pPr>
          </a:lstStyle>
          <a:p>
            <a:fld id="{9298A4A9-9DE3-4D85-A24B-17D1E2B668F2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black">
          <a:xfrm>
            <a:off x="7302500" y="304800"/>
            <a:ext cx="1460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600200" y="4505325"/>
            <a:ext cx="7543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pt-PT" noProof="0" smtClean="0"/>
              <a:t>Faça clique para editar o estilo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3ECC3-3ECD-4BCA-8D08-94BD6FD9214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80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202362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202362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21030-AFE0-40A5-95F0-9C0A43E5BFF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71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467600" cy="563562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Tabela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pt-PT" smtClean="0"/>
              <a:t>Clique no ícone para adicionar uma tabela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152400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5862638" y="64611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3048000" y="648335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4F989383-F9FE-4EB9-ACC0-AB587D4E82C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0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12709-6794-46DC-91C1-6B7ED3F1767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2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646DC-15C1-47CE-90F0-577BFBCAC59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5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71683-DB91-4C66-BFF7-4C80624EB53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1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A095D-6C86-42B6-9175-C9448501E00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30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F3B6E-5635-4D26-9DFC-46EFD8C7E5B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0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CF65E-A0A7-48FD-8448-8796BC5E8F3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6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77A9E-7E51-4FD0-BEA2-D0451519EBA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5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56660-B26D-49EF-AB4F-98EE86C89D2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Line 30"/>
          <p:cNvSpPr>
            <a:spLocks noChangeShapeType="1"/>
          </p:cNvSpPr>
          <p:nvPr/>
        </p:nvSpPr>
        <p:spPr bwMode="auto">
          <a:xfrm>
            <a:off x="250825" y="650875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gray">
          <a:xfrm>
            <a:off x="8859838" y="0"/>
            <a:ext cx="284162" cy="6884988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064" name="AutoShape 40"/>
          <p:cNvSpPr>
            <a:spLocks noChangeArrowheads="1"/>
          </p:cNvSpPr>
          <p:nvPr/>
        </p:nvSpPr>
        <p:spPr bwMode="gray">
          <a:xfrm rot="10800000" flipH="1">
            <a:off x="8353425" y="0"/>
            <a:ext cx="685800" cy="75565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000066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065" name="AutoShape 41"/>
          <p:cNvSpPr>
            <a:spLocks noChangeArrowheads="1"/>
          </p:cNvSpPr>
          <p:nvPr/>
        </p:nvSpPr>
        <p:spPr bwMode="gray">
          <a:xfrm rot="10800000" flipH="1">
            <a:off x="7896225" y="0"/>
            <a:ext cx="685800" cy="75565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000066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611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2638" y="64611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ltGray">
          <a:xfrm>
            <a:off x="8859838" y="0"/>
            <a:ext cx="284162" cy="6884988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057" name="AutoShape 33"/>
          <p:cNvSpPr>
            <a:spLocks noChangeArrowheads="1"/>
          </p:cNvSpPr>
          <p:nvPr/>
        </p:nvSpPr>
        <p:spPr bwMode="ltGray">
          <a:xfrm rot="10800000" flipH="1">
            <a:off x="8353425" y="0"/>
            <a:ext cx="685800" cy="75565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000066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055" name="AutoShape 31"/>
          <p:cNvSpPr>
            <a:spLocks noChangeArrowheads="1"/>
          </p:cNvSpPr>
          <p:nvPr/>
        </p:nvSpPr>
        <p:spPr bwMode="ltGray">
          <a:xfrm rot="10800000" flipH="1">
            <a:off x="7896225" y="0"/>
            <a:ext cx="685800" cy="75565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000066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067" name="AutoShape 43"/>
          <p:cNvSpPr>
            <a:spLocks noChangeArrowheads="1"/>
          </p:cNvSpPr>
          <p:nvPr/>
        </p:nvSpPr>
        <p:spPr bwMode="gray">
          <a:xfrm rot="10800000" flipH="1">
            <a:off x="7604125" y="0"/>
            <a:ext cx="549275" cy="755650"/>
          </a:xfrm>
          <a:prstGeom prst="homePlate">
            <a:avLst>
              <a:gd name="adj" fmla="val 25000"/>
            </a:avLst>
          </a:prstGeom>
          <a:solidFill>
            <a:srgbClr val="6CA5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gray">
          <a:xfrm>
            <a:off x="3886200" y="0"/>
            <a:ext cx="3825875" cy="758825"/>
          </a:xfrm>
          <a:prstGeom prst="rect">
            <a:avLst/>
          </a:prstGeom>
          <a:gradFill rotWithShape="1">
            <a:gsLst>
              <a:gs pos="0">
                <a:srgbClr val="6CA5D8">
                  <a:gamma/>
                  <a:tint val="0"/>
                  <a:invGamma/>
                </a:srgbClr>
              </a:gs>
              <a:gs pos="100000">
                <a:srgbClr val="6CA5D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058" name="AutoShape 34"/>
          <p:cNvSpPr>
            <a:spLocks noChangeArrowheads="1"/>
          </p:cNvSpPr>
          <p:nvPr/>
        </p:nvSpPr>
        <p:spPr bwMode="gray">
          <a:xfrm rot="10800000" flipH="1">
            <a:off x="7477125" y="0"/>
            <a:ext cx="676275" cy="752475"/>
          </a:xfrm>
          <a:prstGeom prst="homePlate">
            <a:avLst>
              <a:gd name="adj" fmla="val 25000"/>
            </a:avLst>
          </a:prstGeom>
          <a:solidFill>
            <a:srgbClr val="6CA5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graphicFrame>
        <p:nvGraphicFramePr>
          <p:cNvPr id="1052" name="Object 28"/>
          <p:cNvGraphicFramePr>
            <a:graphicFrameLocks noChangeAspect="1"/>
          </p:cNvGraphicFramePr>
          <p:nvPr/>
        </p:nvGraphicFramePr>
        <p:xfrm>
          <a:off x="0" y="11113"/>
          <a:ext cx="3910013" cy="375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Image" r:id="rId15" imgW="5320635" imgH="5168254" progId="Photoshop.Image.6">
                  <p:embed/>
                </p:oleObj>
              </mc:Choice>
              <mc:Fallback>
                <p:oleObj name="Image" r:id="rId15" imgW="5320635" imgH="5168254" progId="Photoshop.Image.6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345" t="23158"/>
                      <a:stretch>
                        <a:fillRect/>
                      </a:stretch>
                    </p:blipFill>
                    <p:spPr bwMode="ltGray">
                      <a:xfrm>
                        <a:off x="0" y="11113"/>
                        <a:ext cx="3910013" cy="3757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22238"/>
            <a:ext cx="7467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0" y="6483350"/>
            <a:ext cx="2133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360DA752-804A-42D7-8520-D378299A1F5C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Uma </a:t>
            </a:r>
            <a:r>
              <a:rPr lang="en-US" sz="4400" dirty="0" err="1" smtClean="0"/>
              <a:t>força</a:t>
            </a:r>
            <a:r>
              <a:rPr lang="en-US" sz="4400" dirty="0" smtClean="0"/>
              <a:t> </a:t>
            </a:r>
            <a:r>
              <a:rPr lang="en-US" sz="4400" dirty="0" err="1" smtClean="0"/>
              <a:t>para</a:t>
            </a:r>
            <a:r>
              <a:rPr lang="en-US" sz="4400" dirty="0" smtClean="0"/>
              <a:t> </a:t>
            </a:r>
            <a:r>
              <a:rPr lang="en-US" sz="4400" dirty="0" err="1" smtClean="0"/>
              <a:t>viver</a:t>
            </a:r>
            <a:endParaRPr lang="en-US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>
              <a:lnSpc>
                <a:spcPct val="90000"/>
              </a:lnSpc>
            </a:pPr>
            <a:r>
              <a:rPr lang="en-US" b="0" dirty="0" err="1" smtClean="0"/>
              <a:t>Missionários</a:t>
            </a:r>
            <a:r>
              <a:rPr lang="en-US" b="0" dirty="0" smtClean="0"/>
              <a:t> </a:t>
            </a:r>
            <a:r>
              <a:rPr lang="en-US" b="0" dirty="0" err="1"/>
              <a:t>C</a:t>
            </a:r>
            <a:r>
              <a:rPr lang="en-US" b="0" dirty="0" err="1" smtClean="0"/>
              <a:t>laretianos</a:t>
            </a:r>
            <a:r>
              <a:rPr lang="en-US" b="0" dirty="0" smtClean="0"/>
              <a:t> - Areosa_2012</a:t>
            </a:r>
            <a:endParaRPr lang="en-US" b="0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10478" y="2492896"/>
            <a:ext cx="648072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chemeClr val="hlink"/>
                </a:solidFill>
                <a:latin typeface="Verdana" pitchFamily="34" charset="0"/>
              </a:rPr>
              <a:t>Como </a:t>
            </a:r>
            <a:r>
              <a:rPr lang="en-US" sz="2800" b="1" i="1" dirty="0" err="1" smtClean="0">
                <a:solidFill>
                  <a:schemeClr val="hlink"/>
                </a:solidFill>
                <a:latin typeface="Verdana" pitchFamily="34" charset="0"/>
              </a:rPr>
              <a:t>propor</a:t>
            </a:r>
            <a:r>
              <a:rPr lang="en-US" sz="2800" b="1" i="1" dirty="0" smtClean="0">
                <a:solidFill>
                  <a:schemeClr val="hlink"/>
                </a:solidFill>
                <a:latin typeface="Verdana" pitchFamily="34" charset="0"/>
              </a:rPr>
              <a:t> </a:t>
            </a:r>
          </a:p>
          <a:p>
            <a:r>
              <a:rPr lang="en-US" sz="2800" b="1" i="1" dirty="0" smtClean="0">
                <a:solidFill>
                  <a:schemeClr val="hlink"/>
                </a:solidFill>
                <a:latin typeface="Verdana" pitchFamily="34" charset="0"/>
              </a:rPr>
              <a:t>a </a:t>
            </a:r>
            <a:r>
              <a:rPr lang="en-US" sz="2800" b="1" i="1" dirty="0" err="1" smtClean="0">
                <a:solidFill>
                  <a:schemeClr val="hlink"/>
                </a:solidFill>
                <a:latin typeface="Verdana" pitchFamily="34" charset="0"/>
              </a:rPr>
              <a:t>fé</a:t>
            </a:r>
            <a:r>
              <a:rPr lang="en-US" sz="2800" b="1" i="1" dirty="0" smtClean="0">
                <a:solidFill>
                  <a:schemeClr val="hlink"/>
                </a:solidFill>
                <a:latin typeface="Verdana" pitchFamily="34" charset="0"/>
              </a:rPr>
              <a:t> </a:t>
            </a:r>
            <a:r>
              <a:rPr lang="en-US" sz="2800" b="1" i="1" dirty="0" err="1" smtClean="0">
                <a:solidFill>
                  <a:schemeClr val="hlink"/>
                </a:solidFill>
                <a:latin typeface="Verdana" pitchFamily="34" charset="0"/>
              </a:rPr>
              <a:t>aos</a:t>
            </a:r>
            <a:r>
              <a:rPr lang="en-US" sz="2800" b="1" i="1" dirty="0" smtClean="0">
                <a:solidFill>
                  <a:schemeClr val="hlink"/>
                </a:solidFill>
                <a:latin typeface="Verdana" pitchFamily="34" charset="0"/>
              </a:rPr>
              <a:t> </a:t>
            </a:r>
            <a:r>
              <a:rPr lang="en-US" sz="2800" b="1" i="1" dirty="0" err="1" smtClean="0">
                <a:solidFill>
                  <a:schemeClr val="hlink"/>
                </a:solidFill>
                <a:latin typeface="Verdana" pitchFamily="34" charset="0"/>
              </a:rPr>
              <a:t>jovens</a:t>
            </a:r>
            <a:r>
              <a:rPr lang="en-US" sz="2800" b="1" i="1" dirty="0" smtClean="0">
                <a:solidFill>
                  <a:schemeClr val="hlink"/>
                </a:solidFill>
                <a:latin typeface="Verdana" pitchFamily="34" charset="0"/>
              </a:rPr>
              <a:t> ?</a:t>
            </a:r>
            <a:endParaRPr lang="en-US" sz="2800" b="1" i="1" dirty="0">
              <a:solidFill>
                <a:schemeClr val="hlink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www.thmemgallery.com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Novos</a:t>
            </a:r>
            <a:r>
              <a:rPr lang="en-US" dirty="0" smtClean="0"/>
              <a:t> </a:t>
            </a:r>
            <a:r>
              <a:rPr lang="en-US" dirty="0" err="1" smtClean="0"/>
              <a:t>caminhos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explorar</a:t>
            </a:r>
            <a:endParaRPr lang="en-US" dirty="0"/>
          </a:p>
        </p:txBody>
      </p:sp>
      <p:sp>
        <p:nvSpPr>
          <p:cNvPr id="3" name="Rectângulo arredondado 2"/>
          <p:cNvSpPr/>
          <p:nvPr/>
        </p:nvSpPr>
        <p:spPr>
          <a:xfrm>
            <a:off x="683568" y="944724"/>
            <a:ext cx="4752528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O caminho da vida</a:t>
            </a:r>
            <a:endParaRPr lang="pt-PT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8248"/>
            <a:ext cx="2339752" cy="2339752"/>
          </a:xfrm>
          <a:prstGeom prst="rect">
            <a:avLst/>
          </a:prstGeom>
        </p:spPr>
      </p:pic>
      <p:sp>
        <p:nvSpPr>
          <p:cNvPr id="2" name="Rectângulo arredondado 1"/>
          <p:cNvSpPr/>
          <p:nvPr/>
        </p:nvSpPr>
        <p:spPr>
          <a:xfrm>
            <a:off x="2339752" y="1772816"/>
            <a:ext cx="6408712" cy="345638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Deus faz-se próximo no centro da vida, na história pessoal (experiências fundamentais) de cada um. A vida maravilhosa e frágil… a felicidade junto com as dificuldades… explorar com os jovens esta experiencia vital…</a:t>
            </a:r>
          </a:p>
          <a:p>
            <a:pPr algn="ctr"/>
            <a:r>
              <a:rPr lang="pt-PT" dirty="0" smtClean="0"/>
              <a:t>A crise de «acreditar» supera o âmbito religioso. Muitos jovens não chegam a creditar na vida, no amor, no futuro… como poderão chegar a acreditar em Deus??? Urge ajudá-los a acolher a beleza e dureza da existência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1817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www.thmemgallery.com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Novos</a:t>
            </a:r>
            <a:r>
              <a:rPr lang="en-US" dirty="0" smtClean="0"/>
              <a:t> </a:t>
            </a:r>
            <a:r>
              <a:rPr lang="en-US" dirty="0" err="1" smtClean="0"/>
              <a:t>caminhos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explorar</a:t>
            </a:r>
            <a:endParaRPr lang="en-US" dirty="0"/>
          </a:p>
        </p:txBody>
      </p:sp>
      <p:sp>
        <p:nvSpPr>
          <p:cNvPr id="9" name="Rectângulo arredondado 8"/>
          <p:cNvSpPr/>
          <p:nvPr/>
        </p:nvSpPr>
        <p:spPr>
          <a:xfrm>
            <a:off x="611560" y="872716"/>
            <a:ext cx="4752528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O caminho da Palavra partilhada</a:t>
            </a:r>
            <a:endParaRPr lang="pt-PT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8248"/>
            <a:ext cx="2339752" cy="2339752"/>
          </a:xfrm>
          <a:prstGeom prst="rect">
            <a:avLst/>
          </a:prstGeom>
        </p:spPr>
      </p:pic>
      <p:sp>
        <p:nvSpPr>
          <p:cNvPr id="2" name="Rectângulo arredondado 1"/>
          <p:cNvSpPr/>
          <p:nvPr/>
        </p:nvSpPr>
        <p:spPr>
          <a:xfrm>
            <a:off x="2555776" y="2420888"/>
            <a:ext cx="6336704" cy="374441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A experiência da Palavra- com os amigos, com os pais – é fundamental para o crescimento humano, para a identidade pessoal e a comunhão. </a:t>
            </a:r>
            <a:r>
              <a:rPr lang="pt-PT" dirty="0" err="1" smtClean="0"/>
              <a:t>Tb</a:t>
            </a:r>
            <a:r>
              <a:rPr lang="pt-PT" dirty="0" smtClean="0"/>
              <a:t> na experiência cristã ela tem um lugar privilegiado. Acolhida na vida, partilhada na fraternidade, sentida no testemunho dos primeiros crentes, proclamada e meditada nos encontros de oração… a PALAVRA convoca, interpela, ilumina, reconforta, compromete…</a:t>
            </a:r>
          </a:p>
          <a:p>
            <a:pPr algn="ctr"/>
            <a:r>
              <a:rPr lang="pt-PT" dirty="0" smtClean="0"/>
              <a:t>É importante que os jovens possam fazer a experiencia da escuta da Palavra (contacto frequente e significativo… essa história é a minha história)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8152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www.thmemgallery.com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Novos</a:t>
            </a:r>
            <a:r>
              <a:rPr lang="en-US" dirty="0" smtClean="0"/>
              <a:t> </a:t>
            </a:r>
            <a:r>
              <a:rPr lang="en-US" dirty="0" err="1" smtClean="0"/>
              <a:t>caminhos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explorar</a:t>
            </a:r>
            <a:endParaRPr lang="en-US" dirty="0"/>
          </a:p>
        </p:txBody>
      </p:sp>
      <p:sp>
        <p:nvSpPr>
          <p:cNvPr id="8" name="Rectângulo arredondado 7"/>
          <p:cNvSpPr/>
          <p:nvPr/>
        </p:nvSpPr>
        <p:spPr>
          <a:xfrm>
            <a:off x="467544" y="764704"/>
            <a:ext cx="4752528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O caminho do serviço</a:t>
            </a:r>
            <a:endParaRPr lang="pt-PT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8248"/>
            <a:ext cx="2339752" cy="2339752"/>
          </a:xfrm>
          <a:prstGeom prst="rect">
            <a:avLst/>
          </a:prstGeom>
        </p:spPr>
      </p:pic>
      <p:sp>
        <p:nvSpPr>
          <p:cNvPr id="2" name="Rectângulo arredondado 1"/>
          <p:cNvSpPr/>
          <p:nvPr/>
        </p:nvSpPr>
        <p:spPr>
          <a:xfrm>
            <a:off x="2555776" y="1916832"/>
            <a:ext cx="6120680" cy="32403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A experiência do serviço (social, comunitário ,desportivo, humanitário, eclesial…) expressa com frequência um estímulo no caminho moral, espiritual e religioso dos jovens…</a:t>
            </a:r>
          </a:p>
          <a:p>
            <a:pPr algn="ctr"/>
            <a:r>
              <a:rPr lang="pt-PT" dirty="0" smtClean="0"/>
              <a:t>Diante da inflação de discursos e palavras os jovens são sensíveis aos factos. No serviço concreto aprendem a superar-se e descobrem a transcendência… o sacramento do irmão.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8152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www.thmemgallery.com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Novos</a:t>
            </a:r>
            <a:r>
              <a:rPr lang="en-US" dirty="0" smtClean="0"/>
              <a:t> </a:t>
            </a:r>
            <a:r>
              <a:rPr lang="en-US" dirty="0" err="1" smtClean="0"/>
              <a:t>caminhos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explorar</a:t>
            </a:r>
            <a:endParaRPr lang="en-US" dirty="0"/>
          </a:p>
        </p:txBody>
      </p:sp>
      <p:sp>
        <p:nvSpPr>
          <p:cNvPr id="10" name="Rectângulo arredondado 9"/>
          <p:cNvSpPr/>
          <p:nvPr/>
        </p:nvSpPr>
        <p:spPr>
          <a:xfrm>
            <a:off x="611560" y="1196752"/>
            <a:ext cx="475252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O caminho da oração interior</a:t>
            </a:r>
            <a:endParaRPr lang="pt-PT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8248"/>
            <a:ext cx="2339752" cy="2339752"/>
          </a:xfrm>
          <a:prstGeom prst="rect">
            <a:avLst/>
          </a:prstGeom>
        </p:spPr>
      </p:pic>
      <p:sp>
        <p:nvSpPr>
          <p:cNvPr id="2" name="Rectângulo arredondado 1"/>
          <p:cNvSpPr/>
          <p:nvPr/>
        </p:nvSpPr>
        <p:spPr>
          <a:xfrm>
            <a:off x="2987824" y="2060848"/>
            <a:ext cx="5328592" cy="331236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O caminho da oração, da interioridade exige uma aprendizagem… -essencial – a oração é o caminho pelo qual nos vamos fazendo responsáveis da própria vida (nela acolhemos a vida com as suas sombras e os seus silêncios.. As suas alegrias…) através dela contamos a vida a Deus… e descobrimos como Deus entra na nossa história)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8152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www.thmemgallery.com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Novos</a:t>
            </a:r>
            <a:r>
              <a:rPr lang="en-US" dirty="0" smtClean="0"/>
              <a:t> </a:t>
            </a:r>
            <a:r>
              <a:rPr lang="en-US" dirty="0" err="1" smtClean="0"/>
              <a:t>caminhos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explorar</a:t>
            </a:r>
            <a:endParaRPr lang="en-US" dirty="0"/>
          </a:p>
        </p:txBody>
      </p:sp>
      <p:sp>
        <p:nvSpPr>
          <p:cNvPr id="11" name="Rectângulo arredondado 10"/>
          <p:cNvSpPr/>
          <p:nvPr/>
        </p:nvSpPr>
        <p:spPr>
          <a:xfrm>
            <a:off x="683568" y="934830"/>
            <a:ext cx="4752528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O caminho do pão partido</a:t>
            </a:r>
            <a:endParaRPr lang="pt-PT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8248"/>
            <a:ext cx="2339752" cy="2339752"/>
          </a:xfrm>
          <a:prstGeom prst="rect">
            <a:avLst/>
          </a:prstGeom>
        </p:spPr>
      </p:pic>
      <p:sp>
        <p:nvSpPr>
          <p:cNvPr id="2" name="Rectângulo arredondado 1"/>
          <p:cNvSpPr/>
          <p:nvPr/>
        </p:nvSpPr>
        <p:spPr>
          <a:xfrm>
            <a:off x="2699792" y="1700808"/>
            <a:ext cx="5832648" cy="4536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É o cam</a:t>
            </a:r>
            <a:r>
              <a:rPr lang="pt-PT" dirty="0"/>
              <a:t>i</a:t>
            </a:r>
            <a:r>
              <a:rPr lang="pt-PT" dirty="0" smtClean="0"/>
              <a:t>nho de Emaús, o caminho do encontro com o ressuscitado.  É a experiência da vida lida e contada à luz da Sua Palavra dos seus gestos… a vida iluminada e celebrada na certeza da sua presença e proximidade. É experiência de nos sabermos acompanhados pelo Deus vivo nos nossos caminhos humanos: nascimento, crescimento, amor, perdão, doença, Morte… de modo especial é a experiência da eucaristia – sinal e memória de Cristo que oferece a sua vida para salvação da humanidade.</a:t>
            </a:r>
          </a:p>
          <a:p>
            <a:pPr algn="ctr"/>
            <a:r>
              <a:rPr lang="pt-PT" dirty="0" smtClean="0"/>
              <a:t>Desafiar os jovens para o mistério do Pão partido e entregado – a dimensão eucarística da própria vida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8152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42" y="0"/>
            <a:ext cx="3609464" cy="2851065"/>
          </a:xfrm>
          <a:prstGeom prst="rect">
            <a:avLst/>
          </a:prstGeom>
        </p:spPr>
      </p:pic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www.thmemgallery.com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528" y="2708920"/>
            <a:ext cx="3672408" cy="1421769"/>
          </a:xfrm>
        </p:spPr>
        <p:txBody>
          <a:bodyPr/>
          <a:lstStyle/>
          <a:p>
            <a:pPr algn="r"/>
            <a:r>
              <a:rPr lang="en-US" dirty="0" err="1" smtClean="0"/>
              <a:t>Caminhar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com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jovens</a:t>
            </a:r>
            <a:endParaRPr lang="en-US" dirty="0"/>
          </a:p>
        </p:txBody>
      </p:sp>
      <p:sp>
        <p:nvSpPr>
          <p:cNvPr id="7" name="Rectângulo arredondado 6"/>
          <p:cNvSpPr/>
          <p:nvPr/>
        </p:nvSpPr>
        <p:spPr>
          <a:xfrm>
            <a:off x="3831986" y="908720"/>
            <a:ext cx="4680520" cy="15121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Renovar o modo de conceber e realizar a educação na fé</a:t>
            </a:r>
            <a:r>
              <a:rPr lang="pt-PT" dirty="0" smtClean="0"/>
              <a:t>.</a:t>
            </a:r>
            <a:endParaRPr lang="pt-PT" dirty="0"/>
          </a:p>
        </p:txBody>
      </p:sp>
      <p:sp>
        <p:nvSpPr>
          <p:cNvPr id="12" name="Rectângulo arredondado 11"/>
          <p:cNvSpPr/>
          <p:nvPr/>
        </p:nvSpPr>
        <p:spPr>
          <a:xfrm>
            <a:off x="3851920" y="2636912"/>
            <a:ext cx="4680520" cy="15121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Requer guias e acompanhantes competentes</a:t>
            </a:r>
            <a:endParaRPr lang="pt-PT" sz="2400" dirty="0"/>
          </a:p>
        </p:txBody>
      </p:sp>
      <p:sp>
        <p:nvSpPr>
          <p:cNvPr id="13" name="Rectângulo arredondado 12"/>
          <p:cNvSpPr/>
          <p:nvPr/>
        </p:nvSpPr>
        <p:spPr>
          <a:xfrm>
            <a:off x="3851920" y="4509120"/>
            <a:ext cx="4680520" cy="18001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Requer: escuta, acolhimento, acompanhamento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61585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www.thmemgallery.com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528" y="2708920"/>
            <a:ext cx="3672408" cy="2448272"/>
          </a:xfrm>
        </p:spPr>
        <p:txBody>
          <a:bodyPr/>
          <a:lstStyle/>
          <a:p>
            <a:pPr algn="r"/>
            <a:r>
              <a:rPr lang="en-US" dirty="0" err="1" smtClean="0"/>
              <a:t>Caminhar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com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jovens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solidFill>
                  <a:srgbClr val="FF0000"/>
                </a:solidFill>
              </a:rPr>
              <a:t>Exigências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pastorais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ângulo arredondado 6"/>
          <p:cNvSpPr/>
          <p:nvPr/>
        </p:nvSpPr>
        <p:spPr>
          <a:xfrm>
            <a:off x="3831986" y="908720"/>
            <a:ext cx="4916478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Comunidade cristã «acolhedora»  «testemunha»</a:t>
            </a:r>
            <a:endParaRPr lang="pt-PT" dirty="0"/>
          </a:p>
        </p:txBody>
      </p:sp>
      <p:sp>
        <p:nvSpPr>
          <p:cNvPr id="12" name="Rectângulo arredondado 11"/>
          <p:cNvSpPr/>
          <p:nvPr/>
        </p:nvSpPr>
        <p:spPr>
          <a:xfrm>
            <a:off x="3851920" y="2276872"/>
            <a:ext cx="4896544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«Busca» ir ao encontro dos jovens onde eles estão</a:t>
            </a:r>
            <a:endParaRPr lang="pt-PT" sz="2400" dirty="0"/>
          </a:p>
        </p:txBody>
      </p:sp>
      <p:sp>
        <p:nvSpPr>
          <p:cNvPr id="13" name="Rectângulo arredondado 12"/>
          <p:cNvSpPr/>
          <p:nvPr/>
        </p:nvSpPr>
        <p:spPr>
          <a:xfrm>
            <a:off x="3851920" y="3573016"/>
            <a:ext cx="4896544" cy="25202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Saber «estar com»: propostas de encontro / ser credíveis / trabalhar em rede / iniciativas de animação / processos </a:t>
            </a:r>
            <a:r>
              <a:rPr lang="pt-PT" sz="2400" dirty="0" err="1" smtClean="0"/>
              <a:t>persoanlizadores</a:t>
            </a:r>
            <a:endParaRPr lang="pt-PT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0"/>
            <a:ext cx="3534860" cy="264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www.thmemgallery.com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708920"/>
            <a:ext cx="3672408" cy="2448272"/>
          </a:xfrm>
        </p:spPr>
        <p:txBody>
          <a:bodyPr/>
          <a:lstStyle/>
          <a:p>
            <a:pPr algn="r"/>
            <a:r>
              <a:rPr lang="en-US" dirty="0" smtClean="0"/>
              <a:t>No </a:t>
            </a:r>
            <a:r>
              <a:rPr lang="en-US" dirty="0" err="1" smtClean="0">
                <a:solidFill>
                  <a:srgbClr val="FF0000"/>
                </a:solidFill>
              </a:rPr>
              <a:t>centro</a:t>
            </a:r>
            <a:r>
              <a:rPr lang="en-US" dirty="0" smtClean="0"/>
              <a:t> a </a:t>
            </a:r>
            <a:r>
              <a:rPr lang="en-US" dirty="0" err="1" smtClean="0"/>
              <a:t>pessoa</a:t>
            </a:r>
            <a:r>
              <a:rPr lang="en-US" dirty="0" smtClean="0"/>
              <a:t> de </a:t>
            </a:r>
            <a:r>
              <a:rPr lang="en-US" dirty="0" smtClean="0">
                <a:solidFill>
                  <a:srgbClr val="FF0000"/>
                </a:solidFill>
              </a:rPr>
              <a:t>Jesus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ângulo arredondado 6"/>
          <p:cNvSpPr/>
          <p:nvPr/>
        </p:nvSpPr>
        <p:spPr>
          <a:xfrm>
            <a:off x="3855206" y="332656"/>
            <a:ext cx="4916478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000" dirty="0" smtClean="0"/>
              <a:t>Evangelizar é sempre anunciar a pessoa viva de Jesus Cristo</a:t>
            </a:r>
            <a:endParaRPr lang="pt-PT" sz="2000" dirty="0"/>
          </a:p>
        </p:txBody>
      </p:sp>
      <p:sp>
        <p:nvSpPr>
          <p:cNvPr id="12" name="Rectângulo arredondado 11"/>
          <p:cNvSpPr/>
          <p:nvPr/>
        </p:nvSpPr>
        <p:spPr>
          <a:xfrm>
            <a:off x="3851920" y="1268760"/>
            <a:ext cx="489654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000" dirty="0" smtClean="0"/>
              <a:t>Educar na fé =encontro vital com Cristo.</a:t>
            </a:r>
            <a:endParaRPr lang="pt-PT" sz="2000" dirty="0"/>
          </a:p>
        </p:txBody>
      </p:sp>
      <p:sp>
        <p:nvSpPr>
          <p:cNvPr id="13" name="Rectângulo arredondado 12"/>
          <p:cNvSpPr/>
          <p:nvPr/>
        </p:nvSpPr>
        <p:spPr>
          <a:xfrm>
            <a:off x="3851920" y="2132856"/>
            <a:ext cx="4896544" cy="180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000" dirty="0" smtClean="0"/>
              <a:t>Evangelização: saber dar razões fortes da fé /relação com a vida… valoriza a procura do sentido, a dimensão estética, caminhos do coração…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0"/>
            <a:ext cx="3754580" cy="2812311"/>
          </a:xfrm>
          <a:prstGeom prst="rect">
            <a:avLst/>
          </a:prstGeom>
        </p:spPr>
      </p:pic>
      <p:sp>
        <p:nvSpPr>
          <p:cNvPr id="6" name="Rectângulo arredondado 5"/>
          <p:cNvSpPr/>
          <p:nvPr/>
        </p:nvSpPr>
        <p:spPr>
          <a:xfrm>
            <a:off x="3851920" y="4077072"/>
            <a:ext cx="4896544" cy="10801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Os processos deste encontro (c/ CRISTO) devem passar e conduzir à comunidade </a:t>
            </a:r>
            <a:endParaRPr lang="pt-PT" dirty="0"/>
          </a:p>
        </p:txBody>
      </p:sp>
      <p:sp>
        <p:nvSpPr>
          <p:cNvPr id="8" name="Rectângulo arredondado 7"/>
          <p:cNvSpPr/>
          <p:nvPr/>
        </p:nvSpPr>
        <p:spPr>
          <a:xfrm>
            <a:off x="5292080" y="5301208"/>
            <a:ext cx="345638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A comunidade deve oferecer: junto com o essencial do anúncio…</a:t>
            </a:r>
            <a:endParaRPr lang="pt-PT" dirty="0"/>
          </a:p>
        </p:txBody>
      </p:sp>
      <p:sp>
        <p:nvSpPr>
          <p:cNvPr id="9" name="Rectângulo arredondado 8"/>
          <p:cNvSpPr/>
          <p:nvPr/>
        </p:nvSpPr>
        <p:spPr>
          <a:xfrm>
            <a:off x="179512" y="5301208"/>
            <a:ext cx="453650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Espaços de silêncio e oração, paixão pelos pobres, e «comunhão» sinal vivo do amor.</a:t>
            </a:r>
            <a:endParaRPr lang="pt-PT" dirty="0"/>
          </a:p>
        </p:txBody>
      </p:sp>
      <p:sp>
        <p:nvSpPr>
          <p:cNvPr id="10" name="Seta para a direita 9"/>
          <p:cNvSpPr/>
          <p:nvPr/>
        </p:nvSpPr>
        <p:spPr>
          <a:xfrm rot="10800000">
            <a:off x="4788024" y="5733256"/>
            <a:ext cx="43204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687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-423755" y="3068960"/>
            <a:ext cx="3672408" cy="1377280"/>
          </a:xfrm>
        </p:spPr>
        <p:txBody>
          <a:bodyPr/>
          <a:lstStyle/>
          <a:p>
            <a:pPr algn="r"/>
            <a:r>
              <a:rPr lang="en-US" dirty="0" err="1" smtClean="0"/>
              <a:t>Opções</a:t>
            </a:r>
            <a:r>
              <a:rPr lang="en-US" dirty="0" smtClean="0"/>
              <a:t> de </a:t>
            </a:r>
            <a:r>
              <a:rPr lang="en-US" dirty="0" err="1" smtClean="0"/>
              <a:t>fundo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5856" cy="3275856"/>
          </a:xfrm>
          <a:prstGeom prst="rect">
            <a:avLst/>
          </a:prstGeom>
        </p:spPr>
      </p:pic>
      <p:sp>
        <p:nvSpPr>
          <p:cNvPr id="7" name="Pentágono 6"/>
          <p:cNvSpPr/>
          <p:nvPr/>
        </p:nvSpPr>
        <p:spPr>
          <a:xfrm>
            <a:off x="3275856" y="764704"/>
            <a:ext cx="5544616" cy="1008112"/>
          </a:xfrm>
          <a:prstGeom prst="homePlate">
            <a:avLst>
              <a:gd name="adj" fmla="val 1976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A PJ deve retomar o carácter missionário próprio da vocação da igreja</a:t>
            </a:r>
            <a:endParaRPr lang="pt-PT" dirty="0"/>
          </a:p>
        </p:txBody>
      </p:sp>
      <p:sp>
        <p:nvSpPr>
          <p:cNvPr id="9" name="Pentágono 8"/>
          <p:cNvSpPr/>
          <p:nvPr/>
        </p:nvSpPr>
        <p:spPr>
          <a:xfrm>
            <a:off x="3275856" y="1916832"/>
            <a:ext cx="5544616" cy="1224136"/>
          </a:xfrm>
          <a:prstGeom prst="homePlate">
            <a:avLst>
              <a:gd name="adj" fmla="val 1976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Fundamental – acompanhar os jovens – sentido progressivo… guiá-los para ajudar a olhar a vida e abrir-se aos outros como Jesus. </a:t>
            </a:r>
            <a:endParaRPr lang="pt-PT" dirty="0"/>
          </a:p>
        </p:txBody>
      </p:sp>
      <p:sp>
        <p:nvSpPr>
          <p:cNvPr id="10" name="Pentágono 9"/>
          <p:cNvSpPr/>
          <p:nvPr/>
        </p:nvSpPr>
        <p:spPr>
          <a:xfrm>
            <a:off x="3275856" y="3284984"/>
            <a:ext cx="5544616" cy="792088"/>
          </a:xfrm>
          <a:prstGeom prst="homePlate">
            <a:avLst>
              <a:gd name="adj" fmla="val 1976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Integração fé e vida. A fé deve integrara vida dos jovens</a:t>
            </a:r>
            <a:endParaRPr lang="pt-PT" dirty="0"/>
          </a:p>
        </p:txBody>
      </p:sp>
      <p:sp>
        <p:nvSpPr>
          <p:cNvPr id="11" name="Pentágono 10"/>
          <p:cNvSpPr/>
          <p:nvPr/>
        </p:nvSpPr>
        <p:spPr>
          <a:xfrm>
            <a:off x="3275856" y="4221088"/>
            <a:ext cx="5544616" cy="1224136"/>
          </a:xfrm>
          <a:prstGeom prst="homePlate">
            <a:avLst>
              <a:gd name="adj" fmla="val 1976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A maturidade da fé exige um processo educativo adequado: acertar na proposta de itinerários que tenham como ponto de partida e final e fonte – o essencial</a:t>
            </a:r>
            <a:endParaRPr lang="pt-PT" dirty="0"/>
          </a:p>
        </p:txBody>
      </p:sp>
      <p:sp>
        <p:nvSpPr>
          <p:cNvPr id="12" name="Pentágono 11"/>
          <p:cNvSpPr/>
          <p:nvPr/>
        </p:nvSpPr>
        <p:spPr>
          <a:xfrm>
            <a:off x="3275856" y="5589240"/>
            <a:ext cx="5544616" cy="864096"/>
          </a:xfrm>
          <a:prstGeom prst="homePlate">
            <a:avLst>
              <a:gd name="adj" fmla="val 1976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Toda a acção pastoral parte da comunidade e conduz à comunidade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1082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-423755" y="3068960"/>
            <a:ext cx="3672408" cy="1377280"/>
          </a:xfrm>
        </p:spPr>
        <p:txBody>
          <a:bodyPr/>
          <a:lstStyle/>
          <a:p>
            <a:pPr algn="r"/>
            <a:r>
              <a:rPr lang="en-US" dirty="0" err="1" smtClean="0"/>
              <a:t>Opções</a:t>
            </a:r>
            <a:r>
              <a:rPr lang="en-US" dirty="0" smtClean="0"/>
              <a:t> de </a:t>
            </a:r>
            <a:r>
              <a:rPr lang="en-US" dirty="0" err="1" smtClean="0"/>
              <a:t>fundo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5856" cy="3275856"/>
          </a:xfrm>
          <a:prstGeom prst="rect">
            <a:avLst/>
          </a:prstGeom>
        </p:spPr>
      </p:pic>
      <p:sp>
        <p:nvSpPr>
          <p:cNvPr id="7" name="Pentágono 6"/>
          <p:cNvSpPr/>
          <p:nvPr/>
        </p:nvSpPr>
        <p:spPr>
          <a:xfrm>
            <a:off x="3275856" y="764704"/>
            <a:ext cx="5544616" cy="1008112"/>
          </a:xfrm>
          <a:prstGeom prst="homePlate">
            <a:avLst>
              <a:gd name="adj" fmla="val 1976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Caminhar juntos em direcção ao essencial::: aprofundar na fé (recrear e reescrever o Evangelho hoje)</a:t>
            </a:r>
            <a:endParaRPr lang="pt-PT" dirty="0"/>
          </a:p>
        </p:txBody>
      </p:sp>
      <p:sp>
        <p:nvSpPr>
          <p:cNvPr id="9" name="Pentágono 8"/>
          <p:cNvSpPr/>
          <p:nvPr/>
        </p:nvSpPr>
        <p:spPr>
          <a:xfrm>
            <a:off x="3275856" y="1916832"/>
            <a:ext cx="5544616" cy="1584176"/>
          </a:xfrm>
          <a:prstGeom prst="homePlate">
            <a:avLst>
              <a:gd name="adj" fmla="val 1976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Captar e compreender a história e a cultura dos jovens… as perguntas que os preocupam. A evangelização parte da profundidade da experiência humana: os jovens exigem uma nova linguagem…</a:t>
            </a:r>
            <a:endParaRPr lang="pt-PT" dirty="0"/>
          </a:p>
        </p:txBody>
      </p:sp>
      <p:sp>
        <p:nvSpPr>
          <p:cNvPr id="11" name="Pentágono 10"/>
          <p:cNvSpPr/>
          <p:nvPr/>
        </p:nvSpPr>
        <p:spPr>
          <a:xfrm>
            <a:off x="3275856" y="3717032"/>
            <a:ext cx="5544616" cy="1224136"/>
          </a:xfrm>
          <a:prstGeom prst="homePlate">
            <a:avLst>
              <a:gd name="adj" fmla="val 1976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Maior convergência e unidade na pastoral: crianças, adolescentes, jovens… matrimónio, família</a:t>
            </a:r>
            <a:endParaRPr lang="pt-PT" dirty="0"/>
          </a:p>
        </p:txBody>
      </p:sp>
      <p:sp>
        <p:nvSpPr>
          <p:cNvPr id="12" name="Pentágono 11"/>
          <p:cNvSpPr/>
          <p:nvPr/>
        </p:nvSpPr>
        <p:spPr>
          <a:xfrm>
            <a:off x="3275856" y="5085184"/>
            <a:ext cx="5544616" cy="1368152"/>
          </a:xfrm>
          <a:prstGeom prst="homePlate">
            <a:avLst>
              <a:gd name="adj" fmla="val 1976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Paróquia é o âmbito apropriado: espaço onde ressoa o Evangelho, lugar de acolhimento para viver e partilhar a fé.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7336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Resumo</a:t>
            </a:r>
            <a:r>
              <a:rPr lang="en-US" dirty="0" smtClean="0"/>
              <a:t> de </a:t>
            </a:r>
            <a:r>
              <a:rPr lang="en-US" dirty="0" err="1" smtClean="0"/>
              <a:t>conteúdos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2133600" y="1905000"/>
            <a:ext cx="4814664" cy="685800"/>
            <a:chOff x="2133600" y="1905000"/>
            <a:chExt cx="4814664" cy="685800"/>
          </a:xfrm>
        </p:grpSpPr>
        <p:sp>
          <p:nvSpPr>
            <p:cNvPr id="90196" name="AutoShape 84"/>
            <p:cNvSpPr>
              <a:spLocks noChangeArrowheads="1"/>
            </p:cNvSpPr>
            <p:nvPr/>
          </p:nvSpPr>
          <p:spPr bwMode="gray">
            <a:xfrm>
              <a:off x="2521879" y="2024063"/>
              <a:ext cx="4426385" cy="4572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90197" name="AutoShape 85"/>
            <p:cNvSpPr>
              <a:spLocks noChangeArrowheads="1"/>
            </p:cNvSpPr>
            <p:nvPr/>
          </p:nvSpPr>
          <p:spPr bwMode="gray">
            <a:xfrm>
              <a:off x="2133600" y="1905000"/>
              <a:ext cx="698903" cy="685800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90198" name="Text Box 86"/>
            <p:cNvSpPr txBox="1">
              <a:spLocks noChangeArrowheads="1"/>
            </p:cNvSpPr>
            <p:nvPr/>
          </p:nvSpPr>
          <p:spPr bwMode="gray">
            <a:xfrm>
              <a:off x="2910158" y="2122488"/>
              <a:ext cx="3750073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chemeClr val="bg1"/>
                  </a:solidFill>
                </a:rPr>
                <a:t>Uma </a:t>
              </a:r>
              <a:r>
                <a:rPr lang="en-US" b="1" dirty="0" err="1" smtClean="0">
                  <a:solidFill>
                    <a:schemeClr val="bg1"/>
                  </a:solidFill>
                </a:rPr>
                <a:t>perspectiva</a:t>
              </a:r>
              <a:r>
                <a:rPr lang="en-US" b="1" dirty="0" smtClean="0">
                  <a:solidFill>
                    <a:schemeClr val="bg1"/>
                  </a:solidFill>
                </a:rPr>
                <a:t> de </a:t>
              </a:r>
              <a:r>
                <a:rPr lang="en-US" b="1" dirty="0" err="1" smtClean="0">
                  <a:solidFill>
                    <a:schemeClr val="bg1"/>
                  </a:solidFill>
                </a:rPr>
                <a:t>renovação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0199" name="Text Box 87"/>
            <p:cNvSpPr txBox="1">
              <a:spLocks noChangeArrowheads="1"/>
            </p:cNvSpPr>
            <p:nvPr/>
          </p:nvSpPr>
          <p:spPr bwMode="gray">
            <a:xfrm>
              <a:off x="2290530" y="2003425"/>
              <a:ext cx="360776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0200" name="Group 88"/>
          <p:cNvGrpSpPr>
            <a:grpSpLocks/>
          </p:cNvGrpSpPr>
          <p:nvPr/>
        </p:nvGrpSpPr>
        <p:grpSpPr bwMode="auto">
          <a:xfrm>
            <a:off x="2133600" y="2743200"/>
            <a:ext cx="4724400" cy="685800"/>
            <a:chOff x="1296" y="1824"/>
            <a:chExt cx="2976" cy="432"/>
          </a:xfrm>
        </p:grpSpPr>
        <p:sp>
          <p:nvSpPr>
            <p:cNvPr id="90201" name="AutoShape 89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90202" name="AutoShape 90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90203" name="Text Box 91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 dirty="0" err="1" smtClean="0">
                  <a:solidFill>
                    <a:schemeClr val="bg1"/>
                  </a:solidFill>
                </a:rPr>
                <a:t>Caminhos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para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explorar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0204" name="Text Box 92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90205" name="Group 93"/>
          <p:cNvGrpSpPr>
            <a:grpSpLocks/>
          </p:cNvGrpSpPr>
          <p:nvPr/>
        </p:nvGrpSpPr>
        <p:grpSpPr bwMode="auto">
          <a:xfrm>
            <a:off x="2133600" y="3581400"/>
            <a:ext cx="4959350" cy="685800"/>
            <a:chOff x="1296" y="1824"/>
            <a:chExt cx="3124" cy="432"/>
          </a:xfrm>
        </p:grpSpPr>
        <p:sp>
          <p:nvSpPr>
            <p:cNvPr id="90206" name="AutoShape 94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90207" name="AutoShape 95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90208" name="Text Box 96"/>
            <p:cNvSpPr txBox="1">
              <a:spLocks noChangeArrowheads="1"/>
            </p:cNvSpPr>
            <p:nvPr/>
          </p:nvSpPr>
          <p:spPr bwMode="gray">
            <a:xfrm>
              <a:off x="1680" y="1934"/>
              <a:ext cx="27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 err="1" smtClean="0">
                  <a:solidFill>
                    <a:schemeClr val="bg1"/>
                  </a:solidFill>
                </a:rPr>
                <a:t>Propostas</a:t>
              </a:r>
              <a:r>
                <a:rPr lang="en-US" b="1" dirty="0" smtClean="0">
                  <a:solidFill>
                    <a:schemeClr val="bg1"/>
                  </a:solidFill>
                </a:rPr>
                <a:t> de </a:t>
              </a:r>
              <a:r>
                <a:rPr lang="en-US" b="1" dirty="0" err="1" smtClean="0">
                  <a:solidFill>
                    <a:schemeClr val="bg1"/>
                  </a:solidFill>
                </a:rPr>
                <a:t>itinerários</a:t>
              </a:r>
              <a:r>
                <a:rPr lang="en-US" b="1" dirty="0" smtClean="0">
                  <a:solidFill>
                    <a:schemeClr val="bg1"/>
                  </a:solidFill>
                </a:rPr>
                <a:t> /</a:t>
              </a:r>
              <a:r>
                <a:rPr lang="en-US" b="1" dirty="0" err="1" smtClean="0">
                  <a:solidFill>
                    <a:schemeClr val="bg1"/>
                  </a:solidFill>
                </a:rPr>
                <a:t>projectos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0209" name="Text Box 97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90210" name="Group 98"/>
          <p:cNvGrpSpPr>
            <a:grpSpLocks/>
          </p:cNvGrpSpPr>
          <p:nvPr/>
        </p:nvGrpSpPr>
        <p:grpSpPr bwMode="auto">
          <a:xfrm>
            <a:off x="2133600" y="4495800"/>
            <a:ext cx="4724400" cy="685800"/>
            <a:chOff x="1296" y="1824"/>
            <a:chExt cx="2976" cy="432"/>
          </a:xfrm>
        </p:grpSpPr>
        <p:sp>
          <p:nvSpPr>
            <p:cNvPr id="90211" name="AutoShape 99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90212" name="AutoShape 100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90213" name="Text Box 101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 dirty="0" err="1" smtClean="0">
                  <a:solidFill>
                    <a:schemeClr val="bg1"/>
                  </a:solidFill>
                </a:rPr>
                <a:t>Relatos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narrados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0214" name="Text Box 102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0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0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0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0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3" y="3068960"/>
            <a:ext cx="3141149" cy="2592288"/>
          </a:xfrm>
        </p:spPr>
        <p:txBody>
          <a:bodyPr/>
          <a:lstStyle/>
          <a:p>
            <a:pPr algn="r"/>
            <a:r>
              <a:rPr lang="en-US" dirty="0" err="1" smtClean="0"/>
              <a:t>Itinerários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err="1" smtClean="0"/>
              <a:t>Projectos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Simples, </a:t>
            </a:r>
            <a:r>
              <a:rPr lang="en-US" sz="2000" dirty="0" err="1" smtClean="0">
                <a:solidFill>
                  <a:srgbClr val="FF0000"/>
                </a:solidFill>
              </a:rPr>
              <a:t>concretos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que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conduzam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directamente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à FONTE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13"/>
            <a:ext cx="3275856" cy="327585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764704"/>
            <a:ext cx="1882578" cy="2510103"/>
          </a:xfrm>
          <a:prstGeom prst="rect">
            <a:avLst/>
          </a:prstGeom>
        </p:spPr>
      </p:pic>
      <p:sp>
        <p:nvSpPr>
          <p:cNvPr id="8" name="Pentágono 7"/>
          <p:cNvSpPr/>
          <p:nvPr/>
        </p:nvSpPr>
        <p:spPr>
          <a:xfrm>
            <a:off x="3779912" y="3304569"/>
            <a:ext cx="4896544" cy="2212663"/>
          </a:xfrm>
          <a:prstGeom prst="homePlate">
            <a:avLst>
              <a:gd name="adj" fmla="val 1337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No que diz respeito a fazer a proposta da fé aos jovens… o que é que é razoável esperar: das famílias? da paróquia? dos movimentos? dos centros escolares? Outros meios de comunicação da cultura?</a:t>
            </a:r>
          </a:p>
        </p:txBody>
      </p:sp>
    </p:spTree>
    <p:extLst>
      <p:ext uri="{BB962C8B-B14F-4D97-AF65-F5344CB8AC3E}">
        <p14:creationId xmlns:p14="http://schemas.microsoft.com/office/powerpoint/2010/main" val="288120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3" y="3068960"/>
            <a:ext cx="3141149" cy="2592288"/>
          </a:xfrm>
        </p:spPr>
        <p:txBody>
          <a:bodyPr/>
          <a:lstStyle/>
          <a:p>
            <a:pPr algn="r"/>
            <a:r>
              <a:rPr lang="en-US" dirty="0" err="1" smtClean="0"/>
              <a:t>Itinerários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err="1" smtClean="0"/>
              <a:t>Projectos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Simples, </a:t>
            </a:r>
            <a:r>
              <a:rPr lang="en-US" sz="2000" dirty="0" err="1" smtClean="0">
                <a:solidFill>
                  <a:srgbClr val="FF0000"/>
                </a:solidFill>
              </a:rPr>
              <a:t>concretos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que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conduzam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directamente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à FONTE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13"/>
            <a:ext cx="3275856" cy="3275856"/>
          </a:xfrm>
          <a:prstGeom prst="rect">
            <a:avLst/>
          </a:prstGeom>
        </p:spPr>
      </p:pic>
      <p:sp>
        <p:nvSpPr>
          <p:cNvPr id="8" name="Pentágono 7"/>
          <p:cNvSpPr/>
          <p:nvPr/>
        </p:nvSpPr>
        <p:spPr>
          <a:xfrm>
            <a:off x="4067944" y="2028010"/>
            <a:ext cx="4608512" cy="772503"/>
          </a:xfrm>
          <a:prstGeom prst="homePlate">
            <a:avLst>
              <a:gd name="adj" fmla="val 1337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Paróquias «relevo»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283968" y="44624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 paróquias</a:t>
            </a:r>
            <a:endParaRPr lang="pt-PT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4067944" y="3016536"/>
            <a:ext cx="4464496" cy="343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Uma «montanha» um «farol» que num lugar preciso constantemente recorda Jesus e o seu Evangelho (ilumina, orienta o caminho daqueles que buscam a Deus)</a:t>
            </a:r>
          </a:p>
          <a:p>
            <a:pPr algn="ctr"/>
            <a:r>
              <a:rPr lang="pt-PT" dirty="0" smtClean="0"/>
              <a:t>«Eu sou a porta» </a:t>
            </a:r>
            <a:r>
              <a:rPr lang="pt-PT" dirty="0" err="1"/>
              <a:t>J</a:t>
            </a:r>
            <a:r>
              <a:rPr lang="pt-PT" dirty="0" err="1" smtClean="0"/>
              <a:t>o</a:t>
            </a:r>
            <a:r>
              <a:rPr lang="pt-PT" dirty="0" smtClean="0"/>
              <a:t> 10,9</a:t>
            </a:r>
          </a:p>
          <a:p>
            <a:pPr algn="ctr"/>
            <a:r>
              <a:rPr lang="pt-PT" dirty="0" smtClean="0"/>
              <a:t>Ponto de convergência, lugar por onde cada um vai e vem livremente… poço de água… fonte de vida, onde as pessoas encontram nos momentos essenciais da vida, testemunho do Evangelho.</a:t>
            </a:r>
            <a:endParaRPr lang="pt-PT" dirty="0"/>
          </a:p>
        </p:txBody>
      </p:sp>
      <p:sp>
        <p:nvSpPr>
          <p:cNvPr id="10" name="Rectângulo 9"/>
          <p:cNvSpPr/>
          <p:nvPr/>
        </p:nvSpPr>
        <p:spPr>
          <a:xfrm>
            <a:off x="4067944" y="836712"/>
            <a:ext cx="4464496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Redefinir a sua função no que diz respeito à proposta de fé a fazer aos jovens: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1107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3" y="3068960"/>
            <a:ext cx="3141149" cy="2592288"/>
          </a:xfrm>
        </p:spPr>
        <p:txBody>
          <a:bodyPr/>
          <a:lstStyle/>
          <a:p>
            <a:pPr algn="r"/>
            <a:r>
              <a:rPr lang="en-US" dirty="0" err="1" smtClean="0"/>
              <a:t>Itinerários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err="1" smtClean="0"/>
              <a:t>Projectos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Simples, </a:t>
            </a:r>
            <a:r>
              <a:rPr lang="en-US" sz="2000" dirty="0" err="1" smtClean="0">
                <a:solidFill>
                  <a:srgbClr val="FF0000"/>
                </a:solidFill>
              </a:rPr>
              <a:t>concretos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que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conduzam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directamente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à FONTE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13"/>
            <a:ext cx="3275856" cy="3275856"/>
          </a:xfrm>
          <a:prstGeom prst="rect">
            <a:avLst/>
          </a:prstGeom>
        </p:spPr>
      </p:pic>
      <p:sp>
        <p:nvSpPr>
          <p:cNvPr id="8" name="Pentágono 7"/>
          <p:cNvSpPr/>
          <p:nvPr/>
        </p:nvSpPr>
        <p:spPr>
          <a:xfrm>
            <a:off x="4067944" y="856297"/>
            <a:ext cx="4608512" cy="772503"/>
          </a:xfrm>
          <a:prstGeom prst="homePlate">
            <a:avLst>
              <a:gd name="adj" fmla="val 1337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Paróquias «rede»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283968" y="44624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 paróquias</a:t>
            </a:r>
            <a:endParaRPr lang="pt-PT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4067944" y="1844824"/>
            <a:ext cx="4464496" cy="43924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Uma rede digna de interesse: Rede de pessoas de todas as condições. Rede de palavras partilhadas, de serviços oferecidos, de fé e de caridade vividas. Rede onde projectos individuais se unem em projectos comunitários para se enraizarem melhor na </a:t>
            </a:r>
          </a:p>
          <a:p>
            <a:pPr algn="ctr"/>
            <a:r>
              <a:rPr lang="pt-PT" dirty="0" smtClean="0"/>
              <a:t>Palavra de Deus. A Fé vive-se me rede – não se pode privatizar ou viver em solitário – solidariedade, comunhão…em relação com outras organizações da cidade ou do distrito (na construção do bem comum)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2984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-27384"/>
            <a:ext cx="3141149" cy="2088232"/>
          </a:xfrm>
        </p:spPr>
        <p:txBody>
          <a:bodyPr/>
          <a:lstStyle/>
          <a:p>
            <a:pPr algn="r"/>
            <a:r>
              <a:rPr lang="en-US" dirty="0" err="1" smtClean="0"/>
              <a:t>Itinerários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Simples, </a:t>
            </a:r>
            <a:r>
              <a:rPr lang="en-US" sz="2000" dirty="0" err="1" smtClean="0">
                <a:solidFill>
                  <a:srgbClr val="FF0000"/>
                </a:solidFill>
              </a:rPr>
              <a:t>concretos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que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conduzam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directamente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à FONTE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Pentágono 7"/>
          <p:cNvSpPr/>
          <p:nvPr/>
        </p:nvSpPr>
        <p:spPr>
          <a:xfrm>
            <a:off x="4067944" y="856297"/>
            <a:ext cx="4608512" cy="772503"/>
          </a:xfrm>
          <a:prstGeom prst="homePlate">
            <a:avLst>
              <a:gd name="adj" fmla="val 1337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Itinerários a propor aos jovens para acompanhar no seu caminho de fé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067944" y="107921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 paróquias</a:t>
            </a:r>
            <a:endParaRPr lang="pt-PT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395536" y="1916832"/>
            <a:ext cx="8280920" cy="12961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Constituir lugares de celebração e de Palavra onde ressoe verdadeiramente e de maneira sentida o chamamento de Deus para viver em liberdade, em fraternidade, em paz.</a:t>
            </a:r>
            <a:endParaRPr lang="pt-PT" dirty="0"/>
          </a:p>
        </p:txBody>
      </p:sp>
      <p:sp>
        <p:nvSpPr>
          <p:cNvPr id="9" name="Rectângulo 8"/>
          <p:cNvSpPr/>
          <p:nvPr/>
        </p:nvSpPr>
        <p:spPr>
          <a:xfrm>
            <a:off x="395536" y="3356992"/>
            <a:ext cx="8280920" cy="12961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Manifestar grande acolhimento aos pais e famílias quando pedem os sacramentos… procurando discernir a acção do Espírito no fundo dos seus pedidos (experiências) procurando consolidar as possibilidades de despertar para a fé…</a:t>
            </a:r>
            <a:endParaRPr lang="pt-PT" dirty="0"/>
          </a:p>
        </p:txBody>
      </p:sp>
      <p:sp>
        <p:nvSpPr>
          <p:cNvPr id="10" name="Rectângulo 9"/>
          <p:cNvSpPr/>
          <p:nvPr/>
        </p:nvSpPr>
        <p:spPr>
          <a:xfrm>
            <a:off x="395536" y="4869160"/>
            <a:ext cx="8280920" cy="12961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Valorizar a iniciação cristã os jovens… muito para além da preparação litúrgica… oferecendo </a:t>
            </a:r>
            <a:r>
              <a:rPr lang="pt-PT" dirty="0" err="1" smtClean="0"/>
              <a:t>tb</a:t>
            </a:r>
            <a:r>
              <a:rPr lang="pt-PT" dirty="0" smtClean="0"/>
              <a:t> um projecto de Evangelho…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2984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-27384"/>
            <a:ext cx="3141149" cy="2088232"/>
          </a:xfrm>
        </p:spPr>
        <p:txBody>
          <a:bodyPr/>
          <a:lstStyle/>
          <a:p>
            <a:pPr algn="r"/>
            <a:r>
              <a:rPr lang="en-US" dirty="0" err="1" smtClean="0"/>
              <a:t>Itinerários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Simples, </a:t>
            </a:r>
            <a:r>
              <a:rPr lang="en-US" sz="2000" dirty="0" err="1" smtClean="0">
                <a:solidFill>
                  <a:srgbClr val="FF0000"/>
                </a:solidFill>
              </a:rPr>
              <a:t>concretos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que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conduzam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directamente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à FONTE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Pentágono 7"/>
          <p:cNvSpPr/>
          <p:nvPr/>
        </p:nvSpPr>
        <p:spPr>
          <a:xfrm>
            <a:off x="4067944" y="856297"/>
            <a:ext cx="4608512" cy="772503"/>
          </a:xfrm>
          <a:prstGeom prst="homePlate">
            <a:avLst>
              <a:gd name="adj" fmla="val 1337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Itinerários a propor aos jovens para acompanhar no seu caminho de fé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067944" y="107921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 paróquias</a:t>
            </a:r>
            <a:endParaRPr lang="pt-PT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395536" y="1916832"/>
            <a:ext cx="8280920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Propor iniciativas de formação sobre a bíblia e a catequese para jovens</a:t>
            </a:r>
            <a:endParaRPr lang="pt-PT" dirty="0"/>
          </a:p>
        </p:txBody>
      </p:sp>
      <p:sp>
        <p:nvSpPr>
          <p:cNvPr id="9" name="Rectângulo 8"/>
          <p:cNvSpPr/>
          <p:nvPr/>
        </p:nvSpPr>
        <p:spPr>
          <a:xfrm>
            <a:off x="395536" y="2924944"/>
            <a:ext cx="8280920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Proporcionar aos jovens a possibilidade de contactar com testemunhos ou pessoas relevantes da comunidade…. E participar em iniciativas de solidariedade no centro local</a:t>
            </a:r>
            <a:endParaRPr lang="pt-PT" dirty="0"/>
          </a:p>
        </p:txBody>
      </p:sp>
      <p:sp>
        <p:nvSpPr>
          <p:cNvPr id="10" name="Rectângulo 9"/>
          <p:cNvSpPr/>
          <p:nvPr/>
        </p:nvSpPr>
        <p:spPr>
          <a:xfrm>
            <a:off x="395536" y="4149080"/>
            <a:ext cx="8280920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Suscitar encontros e projectos que permitam o di</a:t>
            </a:r>
            <a:r>
              <a:rPr lang="pt-PT" dirty="0"/>
              <a:t>á</a:t>
            </a:r>
            <a:r>
              <a:rPr lang="pt-PT" dirty="0" smtClean="0"/>
              <a:t>logo entre gerações…</a:t>
            </a:r>
            <a:endParaRPr lang="pt-PT" dirty="0"/>
          </a:p>
        </p:txBody>
      </p:sp>
      <p:sp>
        <p:nvSpPr>
          <p:cNvPr id="11" name="Rectângulo 10"/>
          <p:cNvSpPr/>
          <p:nvPr/>
        </p:nvSpPr>
        <p:spPr>
          <a:xfrm>
            <a:off x="395536" y="5157192"/>
            <a:ext cx="8280920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Renovar e revitalizar as celebrações eucarísticas procurando desenvolver a sua dimensão </a:t>
            </a:r>
            <a:r>
              <a:rPr lang="pt-PT" dirty="0" err="1" smtClean="0"/>
              <a:t>catecumenal</a:t>
            </a:r>
            <a:r>
              <a:rPr lang="pt-PT" dirty="0" smtClean="0"/>
              <a:t>… dando lugar destacado a modos de expressão e criatividade das crianças e dos jovens.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9385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3141149" cy="2592288"/>
          </a:xfrm>
        </p:spPr>
        <p:txBody>
          <a:bodyPr/>
          <a:lstStyle/>
          <a:p>
            <a:pPr algn="r"/>
            <a:r>
              <a:rPr lang="en-US" dirty="0" err="1" smtClean="0"/>
              <a:t>Itinerários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err="1" smtClean="0"/>
              <a:t>Projectos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Simples, </a:t>
            </a:r>
            <a:r>
              <a:rPr lang="en-US" sz="2000" dirty="0" err="1" smtClean="0">
                <a:solidFill>
                  <a:srgbClr val="FF0000"/>
                </a:solidFill>
              </a:rPr>
              <a:t>concretos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que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conduzam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directamente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à FONTE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13"/>
            <a:ext cx="1835696" cy="183569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956183" y="44624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 paróquias</a:t>
            </a:r>
            <a:endParaRPr lang="pt-PT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luxograma: conexão exterior à página 2"/>
          <p:cNvSpPr/>
          <p:nvPr/>
        </p:nvSpPr>
        <p:spPr>
          <a:xfrm>
            <a:off x="251520" y="2780928"/>
            <a:ext cx="2664296" cy="648072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Impulsados pela Vida</a:t>
            </a:r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251520" y="213285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Tipos</a:t>
            </a:r>
            <a:endParaRPr lang="pt-P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luxograma: conexão exterior à página 9"/>
          <p:cNvSpPr/>
          <p:nvPr/>
        </p:nvSpPr>
        <p:spPr>
          <a:xfrm>
            <a:off x="3131840" y="2780928"/>
            <a:ext cx="2664296" cy="639688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Propostos pela Igreja</a:t>
            </a:r>
            <a:endParaRPr lang="pt-PT" dirty="0"/>
          </a:p>
        </p:txBody>
      </p:sp>
      <p:sp>
        <p:nvSpPr>
          <p:cNvPr id="11" name="Fluxograma: conexão exterior à página 10"/>
          <p:cNvSpPr/>
          <p:nvPr/>
        </p:nvSpPr>
        <p:spPr>
          <a:xfrm>
            <a:off x="5940152" y="2780928"/>
            <a:ext cx="2664296" cy="648072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De iniciação aos sacramentos</a:t>
            </a:r>
            <a:endParaRPr lang="pt-PT" dirty="0"/>
          </a:p>
        </p:txBody>
      </p:sp>
      <p:sp>
        <p:nvSpPr>
          <p:cNvPr id="9" name="Rectângulo 8"/>
          <p:cNvSpPr/>
          <p:nvPr/>
        </p:nvSpPr>
        <p:spPr>
          <a:xfrm>
            <a:off x="251520" y="3645024"/>
            <a:ext cx="2664296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Aqueles que a vida suscita e inscreve na agenda de todos… ligados às grandes etapas da vida: nascimento, crescimento, doença, morte, luto…</a:t>
            </a:r>
            <a:endParaRPr lang="pt-PT" dirty="0"/>
          </a:p>
        </p:txBody>
      </p:sp>
      <p:sp>
        <p:nvSpPr>
          <p:cNvPr id="13" name="Rectângulo 12"/>
          <p:cNvSpPr/>
          <p:nvPr/>
        </p:nvSpPr>
        <p:spPr>
          <a:xfrm>
            <a:off x="3131840" y="3645024"/>
            <a:ext cx="2664296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Ano litúrgico: advento, natal, quaresma, páscoa… o domingo… projectos de serviço e ajuda aos desfavorecidos, leitura bíblica, oração… (é preciso multiplicar portas de entrada…)</a:t>
            </a:r>
            <a:endParaRPr lang="pt-PT" dirty="0"/>
          </a:p>
        </p:txBody>
      </p:sp>
      <p:sp>
        <p:nvSpPr>
          <p:cNvPr id="14" name="Rectângulo 13"/>
          <p:cNvSpPr/>
          <p:nvPr/>
        </p:nvSpPr>
        <p:spPr>
          <a:xfrm>
            <a:off x="5940152" y="3645024"/>
            <a:ext cx="2664296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É preciso ampliar o sentido da proposta… o sacramento serve para nos iniciar na vida cristã… ocasiões para os acompanhar num período da vida iluminados pelo Evangelho…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2984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0" grpId="0" animBg="1"/>
      <p:bldP spid="11" grpId="0" animBg="1"/>
      <p:bldP spid="9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764704"/>
            <a:ext cx="3141149" cy="864096"/>
          </a:xfrm>
        </p:spPr>
        <p:txBody>
          <a:bodyPr/>
          <a:lstStyle/>
          <a:p>
            <a:pPr algn="r"/>
            <a:r>
              <a:rPr lang="en-US" dirty="0" err="1" smtClean="0"/>
              <a:t>Itinerários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err="1" smtClean="0"/>
              <a:t>Projectos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13"/>
            <a:ext cx="1835696" cy="183569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956182" y="44624"/>
            <a:ext cx="6864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Grupos e movimentos de jovens</a:t>
            </a:r>
            <a:endParaRPr lang="pt-PT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998165" y="886360"/>
            <a:ext cx="18839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Simples, </a:t>
            </a:r>
            <a:r>
              <a:rPr lang="en-US" dirty="0" err="1">
                <a:solidFill>
                  <a:srgbClr val="FF0000"/>
                </a:solidFill>
              </a:rPr>
              <a:t>concretos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que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conduzam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directamente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à FONTE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4467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1827174" y="5251239"/>
            <a:ext cx="4864968" cy="563562"/>
          </a:xfrm>
        </p:spPr>
        <p:txBody>
          <a:bodyPr/>
          <a:lstStyle/>
          <a:p>
            <a:r>
              <a:rPr lang="en-US" dirty="0" err="1" smtClean="0"/>
              <a:t>Oração</a:t>
            </a:r>
            <a:endParaRPr lang="en-US" sz="18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1259632" y="404664"/>
            <a:ext cx="5112568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/>
              <a:t>Senhor Jesus Cristo,</a:t>
            </a:r>
            <a:endParaRPr lang="pt-PT" sz="1600" dirty="0"/>
          </a:p>
          <a:p>
            <a:r>
              <a:rPr lang="pt-PT" sz="1600" i="1" dirty="0"/>
              <a:t>Único Senhor da minha vida,</a:t>
            </a:r>
            <a:endParaRPr lang="pt-PT" sz="1600" dirty="0"/>
          </a:p>
          <a:p>
            <a:r>
              <a:rPr lang="pt-PT" sz="1600" i="1" dirty="0"/>
              <a:t>Bom Pastor dos meus passos inseguros</a:t>
            </a:r>
            <a:endParaRPr lang="pt-PT" sz="1600" dirty="0"/>
          </a:p>
          <a:p>
            <a:r>
              <a:rPr lang="pt-PT" sz="1600" i="1" dirty="0"/>
              <a:t>E do silêncio inquieto do meu coração,</a:t>
            </a:r>
            <a:endParaRPr lang="pt-PT" sz="1600" dirty="0"/>
          </a:p>
          <a:p>
            <a:r>
              <a:rPr lang="pt-PT" sz="1600" i="1" dirty="0"/>
              <a:t>Cheio de sonhos, anseios, dúvidas, inquietações.</a:t>
            </a:r>
            <a:endParaRPr lang="pt-PT" sz="1600" dirty="0"/>
          </a:p>
          <a:p>
            <a:r>
              <a:rPr lang="pt-PT" sz="1600" i="1" dirty="0"/>
              <a:t> </a:t>
            </a:r>
            <a:endParaRPr lang="pt-PT" sz="1600" dirty="0"/>
          </a:p>
          <a:p>
            <a:r>
              <a:rPr lang="pt-PT" sz="1600" i="1" dirty="0"/>
              <a:t>Senhor Jesus,</a:t>
            </a:r>
            <a:endParaRPr lang="pt-PT" sz="1600" dirty="0"/>
          </a:p>
          <a:p>
            <a:r>
              <a:rPr lang="pt-PT" sz="1600" i="1" dirty="0"/>
              <a:t>Faz ressoar em mim a tua voz de paz e de ternura.</a:t>
            </a:r>
            <a:endParaRPr lang="pt-PT" sz="1600" dirty="0"/>
          </a:p>
          <a:p>
            <a:r>
              <a:rPr lang="pt-PT" sz="1600" i="1" dirty="0"/>
              <a:t>Eu sei que pronuncias o meu nome com doçura,</a:t>
            </a:r>
            <a:endParaRPr lang="pt-PT" sz="1600" dirty="0"/>
          </a:p>
          <a:p>
            <a:r>
              <a:rPr lang="pt-PT" sz="1600" i="1" dirty="0"/>
              <a:t>E me envias ao encontro daquele meu irmão que Te procura.</a:t>
            </a:r>
            <a:endParaRPr lang="pt-PT" sz="1600" dirty="0"/>
          </a:p>
          <a:p>
            <a:r>
              <a:rPr lang="pt-PT" sz="1600" i="1" dirty="0"/>
              <a:t> </a:t>
            </a:r>
            <a:endParaRPr lang="pt-PT" sz="1600" dirty="0"/>
          </a:p>
          <a:p>
            <a:r>
              <a:rPr lang="pt-PT" sz="1600" i="1" dirty="0"/>
              <a:t>Fico contigo sentado junto ao poço.</a:t>
            </a:r>
            <a:endParaRPr lang="pt-PT" sz="1600" dirty="0"/>
          </a:p>
          <a:p>
            <a:r>
              <a:rPr lang="pt-PT" sz="1600" i="1" dirty="0"/>
              <a:t>Alumia o meu pobre coração.</a:t>
            </a:r>
            <a:endParaRPr lang="pt-PT" sz="1600" dirty="0"/>
          </a:p>
          <a:p>
            <a:r>
              <a:rPr lang="pt-PT" sz="1600" i="1" dirty="0"/>
              <a:t>Vejo que, de toda a parte, chega gente de cântaro na mão.</a:t>
            </a:r>
            <a:endParaRPr lang="pt-PT" sz="1600" dirty="0"/>
          </a:p>
          <a:p>
            <a:r>
              <a:rPr lang="pt-PT" sz="1600" i="1" dirty="0"/>
              <a:t>Dispõe de mim, Senhor,</a:t>
            </a:r>
            <a:endParaRPr lang="pt-PT" sz="1600" dirty="0"/>
          </a:p>
          <a:p>
            <a:r>
              <a:rPr lang="pt-PT" sz="1600" i="1" dirty="0"/>
              <a:t>Nesta hora de Nova Evangelização.</a:t>
            </a:r>
            <a:endParaRPr lang="pt-PT" sz="1600" dirty="0"/>
          </a:p>
          <a:p>
            <a:r>
              <a:rPr lang="pt-PT" sz="1600" i="1" dirty="0"/>
              <a:t> </a:t>
            </a:r>
            <a:endParaRPr lang="pt-PT" sz="1600" dirty="0"/>
          </a:p>
          <a:p>
            <a:r>
              <a:rPr lang="pt-PT" sz="1600" i="1" dirty="0"/>
              <a:t>Que eu saiba, Senhor,</a:t>
            </a:r>
            <a:endParaRPr lang="pt-PT" sz="1600" dirty="0"/>
          </a:p>
          <a:p>
            <a:r>
              <a:rPr lang="pt-PT" sz="1600" i="1" dirty="0"/>
              <a:t>Interpretar bem a tua melodia.</a:t>
            </a:r>
            <a:endParaRPr lang="pt-PT" sz="1600" dirty="0"/>
          </a:p>
          <a:p>
            <a:r>
              <a:rPr lang="pt-PT" sz="1600" i="1" dirty="0"/>
              <a:t>Que eu saiba, Senhor,</a:t>
            </a:r>
            <a:endParaRPr lang="pt-PT" sz="1600" dirty="0"/>
          </a:p>
          <a:p>
            <a:r>
              <a:rPr lang="pt-PT" sz="1600" i="1" dirty="0"/>
              <a:t>Dizer sempre SIM como Maria.</a:t>
            </a:r>
            <a:endParaRPr lang="pt-PT" sz="1600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741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 </a:t>
            </a:r>
            <a:r>
              <a:rPr lang="en-US" dirty="0" err="1" smtClean="0"/>
              <a:t>mundo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mudança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952" y="1387727"/>
            <a:ext cx="4703315" cy="4703315"/>
          </a:xfrm>
          <a:prstGeom prst="rect">
            <a:avLst/>
          </a:prstGeom>
        </p:spPr>
      </p:pic>
      <p:sp>
        <p:nvSpPr>
          <p:cNvPr id="4" name="Rectângulo arredondado 3"/>
          <p:cNvSpPr/>
          <p:nvPr/>
        </p:nvSpPr>
        <p:spPr>
          <a:xfrm>
            <a:off x="2555776" y="1124744"/>
            <a:ext cx="5040560" cy="6480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Uma cultura marcada pelas comunicações</a:t>
            </a:r>
            <a:endParaRPr lang="pt-PT" dirty="0"/>
          </a:p>
        </p:txBody>
      </p:sp>
      <p:sp>
        <p:nvSpPr>
          <p:cNvPr id="55" name="Rectângulo arredondado 54"/>
          <p:cNvSpPr/>
          <p:nvPr/>
        </p:nvSpPr>
        <p:spPr>
          <a:xfrm>
            <a:off x="3491880" y="2132856"/>
            <a:ext cx="5040560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Um contexto de pluralismo</a:t>
            </a:r>
            <a:endParaRPr lang="pt-PT" dirty="0"/>
          </a:p>
        </p:txBody>
      </p:sp>
      <p:sp>
        <p:nvSpPr>
          <p:cNvPr id="56" name="Rectângulo arredondado 55"/>
          <p:cNvSpPr/>
          <p:nvPr/>
        </p:nvSpPr>
        <p:spPr>
          <a:xfrm>
            <a:off x="3491880" y="4365104"/>
            <a:ext cx="5040560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Uma cultura pragmática e crítica, marcada pela ciência e pela técnica</a:t>
            </a:r>
            <a:endParaRPr lang="pt-PT" dirty="0"/>
          </a:p>
        </p:txBody>
      </p:sp>
      <p:sp>
        <p:nvSpPr>
          <p:cNvPr id="57" name="Rectângulo arredondado 56"/>
          <p:cNvSpPr/>
          <p:nvPr/>
        </p:nvSpPr>
        <p:spPr>
          <a:xfrm>
            <a:off x="3563888" y="3212976"/>
            <a:ext cx="5040560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Cultura democrática que valoriza a participação e o diálogo</a:t>
            </a:r>
            <a:endParaRPr lang="pt-PT" dirty="0"/>
          </a:p>
        </p:txBody>
      </p:sp>
      <p:sp>
        <p:nvSpPr>
          <p:cNvPr id="59" name="Rectângulo arredondado 58"/>
          <p:cNvSpPr/>
          <p:nvPr/>
        </p:nvSpPr>
        <p:spPr>
          <a:xfrm>
            <a:off x="2699792" y="5373216"/>
            <a:ext cx="5040560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Um contexto de profundas desigualdades sociais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7501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5" grpId="0" animBg="1"/>
      <p:bldP spid="56" grpId="0" animBg="1"/>
      <p:bldP spid="57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58416"/>
            <a:ext cx="7452320" cy="4990864"/>
          </a:xfrm>
          <a:prstGeom prst="rect">
            <a:avLst/>
          </a:prstGeom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22238"/>
            <a:ext cx="7787208" cy="563562"/>
          </a:xfrm>
        </p:spPr>
        <p:txBody>
          <a:bodyPr/>
          <a:lstStyle/>
          <a:p>
            <a:r>
              <a:rPr lang="en-US" dirty="0" err="1" smtClean="0"/>
              <a:t>Situar</a:t>
            </a:r>
            <a:r>
              <a:rPr lang="en-US" dirty="0" smtClean="0"/>
              <a:t>-se </a:t>
            </a:r>
            <a:r>
              <a:rPr lang="en-US" dirty="0" err="1" smtClean="0"/>
              <a:t>numa</a:t>
            </a:r>
            <a:r>
              <a:rPr lang="en-US" dirty="0" smtClean="0"/>
              <a:t> nova </a:t>
            </a:r>
            <a:r>
              <a:rPr lang="en-US" dirty="0" err="1" smtClean="0"/>
              <a:t>perspecitva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Rectângulo arredondado 1"/>
          <p:cNvSpPr/>
          <p:nvPr/>
        </p:nvSpPr>
        <p:spPr>
          <a:xfrm>
            <a:off x="1565920" y="980728"/>
            <a:ext cx="2664296" cy="6780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Novo contexto cultural</a:t>
            </a:r>
            <a:endParaRPr lang="pt-PT" dirty="0"/>
          </a:p>
        </p:txBody>
      </p:sp>
      <p:sp>
        <p:nvSpPr>
          <p:cNvPr id="6" name="Rectângulo arredondado 5"/>
          <p:cNvSpPr/>
          <p:nvPr/>
        </p:nvSpPr>
        <p:spPr>
          <a:xfrm>
            <a:off x="4494640" y="1021184"/>
            <a:ext cx="4001288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Conversão pastoral</a:t>
            </a:r>
            <a:endParaRPr lang="pt-P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ângulo arredondado 9"/>
          <p:cNvSpPr/>
          <p:nvPr/>
        </p:nvSpPr>
        <p:spPr>
          <a:xfrm>
            <a:off x="815605" y="4797152"/>
            <a:ext cx="2088232" cy="57606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Rio </a:t>
            </a:r>
            <a:endParaRPr lang="pt-PT" dirty="0"/>
          </a:p>
        </p:txBody>
      </p:sp>
      <p:sp>
        <p:nvSpPr>
          <p:cNvPr id="20" name="Rectângulo arredondado 19"/>
          <p:cNvSpPr/>
          <p:nvPr/>
        </p:nvSpPr>
        <p:spPr>
          <a:xfrm>
            <a:off x="818557" y="5564832"/>
            <a:ext cx="2088232" cy="57606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Programas </a:t>
            </a:r>
            <a:endParaRPr lang="pt-PT" dirty="0"/>
          </a:p>
        </p:txBody>
      </p:sp>
      <p:sp>
        <p:nvSpPr>
          <p:cNvPr id="21" name="Rectângulo arredondado 20"/>
          <p:cNvSpPr/>
          <p:nvPr/>
        </p:nvSpPr>
        <p:spPr>
          <a:xfrm>
            <a:off x="6441256" y="4749552"/>
            <a:ext cx="2088232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22" name="Rectângulo arredondado 21"/>
          <p:cNvSpPr/>
          <p:nvPr/>
        </p:nvSpPr>
        <p:spPr>
          <a:xfrm>
            <a:off x="6444208" y="5517232"/>
            <a:ext cx="2088232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Processos</a:t>
            </a:r>
          </a:p>
          <a:p>
            <a:pPr algn="ctr"/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tinerários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984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r>
              <a:rPr lang="en-US" dirty="0" err="1" smtClean="0"/>
              <a:t>rio</a:t>
            </a:r>
            <a:r>
              <a:rPr lang="en-US" dirty="0" smtClean="0"/>
              <a:t> à </a:t>
            </a:r>
            <a:r>
              <a:rPr lang="en-US" dirty="0" err="1" smtClean="0"/>
              <a:t>fonte</a:t>
            </a: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772816"/>
            <a:ext cx="7824788" cy="4472409"/>
          </a:xfrm>
        </p:spPr>
        <p:txBody>
          <a:bodyPr/>
          <a:lstStyle/>
          <a:p>
            <a:r>
              <a:rPr lang="pt-PT" sz="2400" i="1" dirty="0"/>
              <a:t>A educação da fé não é em primeiro lugar, </a:t>
            </a:r>
            <a:r>
              <a:rPr lang="pt-PT" sz="2400" i="1" dirty="0" smtClean="0"/>
              <a:t>uma </a:t>
            </a:r>
            <a:r>
              <a:rPr lang="pt-PT" sz="2400" i="1" dirty="0"/>
              <a:t>questão de reunir recursos; </a:t>
            </a:r>
            <a:endParaRPr lang="pt-PT" sz="2400" dirty="0"/>
          </a:p>
          <a:p>
            <a:r>
              <a:rPr lang="pt-PT" sz="2400" i="1" dirty="0"/>
              <a:t>mas é sobretudo uma questão de descobrir a </a:t>
            </a:r>
            <a:r>
              <a:rPr lang="pt-PT" sz="2400" i="1" dirty="0" smtClean="0"/>
              <a:t>fonte</a:t>
            </a:r>
          </a:p>
          <a:p>
            <a:pPr marL="0" indent="0">
              <a:buNone/>
            </a:pPr>
            <a:endParaRPr lang="en-US" sz="2400" b="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r>
              <a:rPr lang="pt-PT" sz="2400" i="1" dirty="0"/>
              <a:t>“Dar-vos-ei um coração novo e introduzirei em vós um espírito novo: arrancarei do vosso peito o coração de pedra e vos darei um coração de carne. Dentro de vós porei o meu espírito, fazendo com que sigais as minhas leis e obedeçais e pratiqueis os meus preceitos” (</a:t>
            </a:r>
            <a:r>
              <a:rPr lang="pt-PT" sz="2400" i="1" dirty="0" err="1"/>
              <a:t>Ez</a:t>
            </a:r>
            <a:r>
              <a:rPr lang="pt-PT" sz="2400" i="1" dirty="0"/>
              <a:t> 36, 26-27).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>
              <a:lnSpc>
                <a:spcPct val="80000"/>
              </a:lnSpc>
            </a:pP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4987"/>
            <a:ext cx="2291274" cy="1534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r>
              <a:rPr lang="en-US" dirty="0" err="1" smtClean="0"/>
              <a:t>rio</a:t>
            </a:r>
            <a:r>
              <a:rPr lang="en-US" dirty="0" smtClean="0"/>
              <a:t> à </a:t>
            </a:r>
            <a:r>
              <a:rPr lang="en-US" dirty="0" err="1" smtClean="0"/>
              <a:t>fonte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4987"/>
            <a:ext cx="2291274" cy="1534480"/>
          </a:xfrm>
          <a:prstGeom prst="rect">
            <a:avLst/>
          </a:prstGeom>
        </p:spPr>
      </p:pic>
      <p:sp>
        <p:nvSpPr>
          <p:cNvPr id="3" name="Pentágono 2"/>
          <p:cNvSpPr/>
          <p:nvPr/>
        </p:nvSpPr>
        <p:spPr>
          <a:xfrm>
            <a:off x="2627784" y="1196752"/>
            <a:ext cx="5832648" cy="1872208"/>
          </a:xfrm>
          <a:prstGeom prst="homePlate">
            <a:avLst>
              <a:gd name="adj" fmla="val 1588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Ir à fontes da fé… ao centro da experiência dos crentes… A fonte está nas pessoas nas suas experiências fundamentais… é daí que tem de partir qualquer itinerário. ATENÇÃO ao poço secreto que cada um leva no mais profundo de si mesmo…</a:t>
            </a:r>
            <a:endParaRPr lang="pt-PT" dirty="0"/>
          </a:p>
        </p:txBody>
      </p:sp>
      <p:sp>
        <p:nvSpPr>
          <p:cNvPr id="7" name="Pentágono 6"/>
          <p:cNvSpPr/>
          <p:nvPr/>
        </p:nvSpPr>
        <p:spPr>
          <a:xfrm>
            <a:off x="2627784" y="3284984"/>
            <a:ext cx="5832648" cy="1872208"/>
          </a:xfrm>
          <a:prstGeom prst="homePlate">
            <a:avLst>
              <a:gd name="adj" fmla="val 1588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Voltar à fonte… é mais do propor crenças ou suscitar adesão a um sistema… é suscitar a experiência espiritual que surge da vida (no quotidiano) que surpreende, que intui o essencial, que põe a caminho, que faz viver… (dimensão contemplativa/ interioridade) </a:t>
            </a:r>
            <a:endParaRPr lang="pt-PT" dirty="0"/>
          </a:p>
        </p:txBody>
      </p:sp>
      <p:sp>
        <p:nvSpPr>
          <p:cNvPr id="8" name="Pentágono 7"/>
          <p:cNvSpPr/>
          <p:nvPr/>
        </p:nvSpPr>
        <p:spPr>
          <a:xfrm>
            <a:off x="2620594" y="5445224"/>
            <a:ext cx="5832648" cy="1152128"/>
          </a:xfrm>
          <a:prstGeom prst="homePlate">
            <a:avLst>
              <a:gd name="adj" fmla="val 1588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Redescobrir a fonte – o coração dos homens – onde o dom do Espírito se faz presente... Nos precede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5103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762" y="266254"/>
            <a:ext cx="6565710" cy="858490"/>
          </a:xfrm>
        </p:spPr>
        <p:txBody>
          <a:bodyPr/>
          <a:lstStyle/>
          <a:p>
            <a:pPr algn="l"/>
            <a:r>
              <a:rPr lang="en-US" dirty="0" smtClean="0"/>
              <a:t>Dos </a:t>
            </a:r>
            <a:r>
              <a:rPr lang="en-US" dirty="0" err="1" smtClean="0"/>
              <a:t>programas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itinerários</a:t>
            </a:r>
            <a:r>
              <a:rPr lang="en-US" dirty="0" smtClean="0"/>
              <a:t> /</a:t>
            </a:r>
            <a:r>
              <a:rPr lang="en-US" dirty="0" err="1" smtClean="0"/>
              <a:t>projectos</a:t>
            </a: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772816"/>
            <a:ext cx="7824788" cy="4852987"/>
          </a:xfrm>
        </p:spPr>
        <p:txBody>
          <a:bodyPr/>
          <a:lstStyle/>
          <a:p>
            <a:r>
              <a:rPr lang="pt-PT" sz="2400" i="1" dirty="0"/>
              <a:t>Propor hoje a fé é muito mais do que oferecer conteúdos (dar aulas). É, sobretudo, </a:t>
            </a:r>
            <a:r>
              <a:rPr lang="pt-PT" sz="2400" i="1" dirty="0" smtClean="0"/>
              <a:t>oferecer </a:t>
            </a:r>
            <a:r>
              <a:rPr lang="pt-PT" sz="2400" i="1" dirty="0"/>
              <a:t>projectos de vida.</a:t>
            </a:r>
          </a:p>
          <a:p>
            <a:pPr>
              <a:lnSpc>
                <a:spcPct val="80000"/>
              </a:lnSpc>
            </a:pPr>
            <a:endParaRPr lang="en-US" sz="3200" b="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r>
              <a:rPr lang="pt-PT" sz="2400" dirty="0"/>
              <a:t>A palavra projecto tem aqui um sentido existencial, amplo e profundo. Um projecto é um trajecto, um itinerário mais ou menos longo. Uma experiência de caminhada solitária ou acompanhada. Um projecto é uma experiência vivida, que toca todas as dimensões da pessoa (física, intelectual, afectiva, espiritual).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>
              <a:lnSpc>
                <a:spcPct val="80000"/>
              </a:lnSpc>
            </a:pP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2291274" cy="15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6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762" y="266254"/>
            <a:ext cx="6565710" cy="858490"/>
          </a:xfrm>
        </p:spPr>
        <p:txBody>
          <a:bodyPr/>
          <a:lstStyle/>
          <a:p>
            <a:pPr algn="l"/>
            <a:r>
              <a:rPr lang="en-US" dirty="0" smtClean="0"/>
              <a:t>Dos </a:t>
            </a:r>
            <a:r>
              <a:rPr lang="en-US" dirty="0" err="1" smtClean="0"/>
              <a:t>programas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itinerários</a:t>
            </a:r>
            <a:r>
              <a:rPr lang="en-US" dirty="0" smtClean="0"/>
              <a:t> /</a:t>
            </a:r>
            <a:r>
              <a:rPr lang="en-US" dirty="0" err="1" smtClean="0"/>
              <a:t>projectos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2291274" cy="1534480"/>
          </a:xfrm>
          <a:prstGeom prst="rect">
            <a:avLst/>
          </a:prstGeom>
        </p:spPr>
      </p:pic>
      <p:sp>
        <p:nvSpPr>
          <p:cNvPr id="3" name="Pentágono 2"/>
          <p:cNvSpPr/>
          <p:nvPr/>
        </p:nvSpPr>
        <p:spPr>
          <a:xfrm>
            <a:off x="2411760" y="1507096"/>
            <a:ext cx="6264696" cy="1356996"/>
          </a:xfrm>
          <a:prstGeom prst="homePlate">
            <a:avLst>
              <a:gd name="adj" fmla="val 1523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O programa sugere algo fixo, estabelecido… o processo concentra-se na pessoa, na sua autonomia, no seu próprio caminhar.</a:t>
            </a:r>
            <a:endParaRPr lang="pt-PT" dirty="0"/>
          </a:p>
        </p:txBody>
      </p:sp>
      <p:sp>
        <p:nvSpPr>
          <p:cNvPr id="7" name="Pentágono 6"/>
          <p:cNvSpPr/>
          <p:nvPr/>
        </p:nvSpPr>
        <p:spPr>
          <a:xfrm>
            <a:off x="2411760" y="3080116"/>
            <a:ext cx="6264696" cy="996956"/>
          </a:xfrm>
          <a:prstGeom prst="homePlate">
            <a:avLst>
              <a:gd name="adj" fmla="val 1523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Sugerir itinerários e acompanhá-los  (Emaús… experiência paradigmática)</a:t>
            </a:r>
            <a:endParaRPr lang="pt-PT" dirty="0"/>
          </a:p>
        </p:txBody>
      </p:sp>
      <p:sp>
        <p:nvSpPr>
          <p:cNvPr id="8" name="Pentágono 7"/>
          <p:cNvSpPr/>
          <p:nvPr/>
        </p:nvSpPr>
        <p:spPr>
          <a:xfrm>
            <a:off x="2411760" y="4304252"/>
            <a:ext cx="6264696" cy="1212980"/>
          </a:xfrm>
          <a:prstGeom prst="homePlate">
            <a:avLst>
              <a:gd name="adj" fmla="val 1523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A propõe-se sobretudo pelo testemunho… aprende-se pela experiência partilhada juntos dos irmãos que encontram no evangelho a força e o sentido para viver.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8985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9976"/>
            <a:ext cx="4788024" cy="4788024"/>
          </a:xfrm>
          <a:prstGeom prst="rect">
            <a:avLst/>
          </a:prstGeom>
        </p:spPr>
      </p:pic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Novos</a:t>
            </a:r>
            <a:r>
              <a:rPr lang="en-US" dirty="0" smtClean="0"/>
              <a:t> </a:t>
            </a:r>
            <a:r>
              <a:rPr lang="en-US" dirty="0" err="1" smtClean="0"/>
              <a:t>caminhos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explorar</a:t>
            </a:r>
            <a:endParaRPr lang="en-US" dirty="0"/>
          </a:p>
        </p:txBody>
      </p:sp>
      <p:sp>
        <p:nvSpPr>
          <p:cNvPr id="3" name="Rectângulo arredondado 2"/>
          <p:cNvSpPr/>
          <p:nvPr/>
        </p:nvSpPr>
        <p:spPr>
          <a:xfrm>
            <a:off x="3275856" y="1268760"/>
            <a:ext cx="4752528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O caminho da vida</a:t>
            </a:r>
            <a:endParaRPr lang="pt-PT" sz="2400" dirty="0"/>
          </a:p>
        </p:txBody>
      </p:sp>
      <p:sp>
        <p:nvSpPr>
          <p:cNvPr id="8" name="Rectângulo arredondado 7"/>
          <p:cNvSpPr/>
          <p:nvPr/>
        </p:nvSpPr>
        <p:spPr>
          <a:xfrm>
            <a:off x="3275856" y="2132856"/>
            <a:ext cx="4752528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O caminho do serviço</a:t>
            </a:r>
            <a:endParaRPr lang="pt-PT" sz="2400" dirty="0"/>
          </a:p>
        </p:txBody>
      </p:sp>
      <p:sp>
        <p:nvSpPr>
          <p:cNvPr id="9" name="Rectângulo arredondado 8"/>
          <p:cNvSpPr/>
          <p:nvPr/>
        </p:nvSpPr>
        <p:spPr>
          <a:xfrm>
            <a:off x="3275856" y="3068960"/>
            <a:ext cx="4752528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O caminho da Palavra partilhada</a:t>
            </a:r>
            <a:endParaRPr lang="pt-PT" sz="2400" dirty="0"/>
          </a:p>
        </p:txBody>
      </p:sp>
      <p:sp>
        <p:nvSpPr>
          <p:cNvPr id="10" name="Rectângulo arredondado 9"/>
          <p:cNvSpPr/>
          <p:nvPr/>
        </p:nvSpPr>
        <p:spPr>
          <a:xfrm>
            <a:off x="3275856" y="4149080"/>
            <a:ext cx="475252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O caminho da oração interior</a:t>
            </a:r>
            <a:endParaRPr lang="pt-PT" sz="2400" dirty="0"/>
          </a:p>
        </p:txBody>
      </p:sp>
      <p:sp>
        <p:nvSpPr>
          <p:cNvPr id="11" name="Rectângulo arredondado 10"/>
          <p:cNvSpPr/>
          <p:nvPr/>
        </p:nvSpPr>
        <p:spPr>
          <a:xfrm>
            <a:off x="3275856" y="5157192"/>
            <a:ext cx="4752528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O caminho do pão partido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294540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cdb2004c014l">
  <a:themeElements>
    <a:clrScheme name="sample 3">
      <a:dk1>
        <a:srgbClr val="000066"/>
      </a:dk1>
      <a:lt1>
        <a:srgbClr val="FFFFFF"/>
      </a:lt1>
      <a:dk2>
        <a:srgbClr val="175B5B"/>
      </a:dk2>
      <a:lt2>
        <a:srgbClr val="C0C0C0"/>
      </a:lt2>
      <a:accent1>
        <a:srgbClr val="7DB038"/>
      </a:accent1>
      <a:accent2>
        <a:srgbClr val="6CA5D8"/>
      </a:accent2>
      <a:accent3>
        <a:srgbClr val="FFFFFF"/>
      </a:accent3>
      <a:accent4>
        <a:srgbClr val="000056"/>
      </a:accent4>
      <a:accent5>
        <a:srgbClr val="BFD4AE"/>
      </a:accent5>
      <a:accent6>
        <a:srgbClr val="6195C4"/>
      </a:accent6>
      <a:hlink>
        <a:srgbClr val="5D4BC7"/>
      </a:hlink>
      <a:folHlink>
        <a:srgbClr val="878FA5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333333"/>
        </a:dk1>
        <a:lt1>
          <a:srgbClr val="FFFFFF"/>
        </a:lt1>
        <a:dk2>
          <a:srgbClr val="003366"/>
        </a:dk2>
        <a:lt2>
          <a:srgbClr val="B2B2B2"/>
        </a:lt2>
        <a:accent1>
          <a:srgbClr val="3C96C8"/>
        </a:accent1>
        <a:accent2>
          <a:srgbClr val="E2AF52"/>
        </a:accent2>
        <a:accent3>
          <a:srgbClr val="FFFFFF"/>
        </a:accent3>
        <a:accent4>
          <a:srgbClr val="2A2A2A"/>
        </a:accent4>
        <a:accent5>
          <a:srgbClr val="AFC9E0"/>
        </a:accent5>
        <a:accent6>
          <a:srgbClr val="CD9E49"/>
        </a:accent6>
        <a:hlink>
          <a:srgbClr val="576CD5"/>
        </a:hlink>
        <a:folHlink>
          <a:srgbClr val="6EBC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000066"/>
        </a:dk2>
        <a:lt2>
          <a:srgbClr val="DDDDDD"/>
        </a:lt2>
        <a:accent1>
          <a:srgbClr val="E47F6E"/>
        </a:accent1>
        <a:accent2>
          <a:srgbClr val="00CC99"/>
        </a:accent2>
        <a:accent3>
          <a:srgbClr val="FFFFFF"/>
        </a:accent3>
        <a:accent4>
          <a:srgbClr val="000000"/>
        </a:accent4>
        <a:accent5>
          <a:srgbClr val="EFC0BA"/>
        </a:accent5>
        <a:accent6>
          <a:srgbClr val="00B98A"/>
        </a:accent6>
        <a:hlink>
          <a:srgbClr val="7648EA"/>
        </a:hlink>
        <a:folHlink>
          <a:srgbClr val="6E96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175B5B"/>
        </a:dk2>
        <a:lt2>
          <a:srgbClr val="C0C0C0"/>
        </a:lt2>
        <a:accent1>
          <a:srgbClr val="7DB038"/>
        </a:accent1>
        <a:accent2>
          <a:srgbClr val="6CA5D8"/>
        </a:accent2>
        <a:accent3>
          <a:srgbClr val="FFFFFF"/>
        </a:accent3>
        <a:accent4>
          <a:srgbClr val="000056"/>
        </a:accent4>
        <a:accent5>
          <a:srgbClr val="BFD4AE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cdb2004c014l</Template>
  <TotalTime>765</TotalTime>
  <Words>1868</Words>
  <Application>Microsoft Office PowerPoint</Application>
  <PresentationFormat>Apresentação no Ecrã (4:3)</PresentationFormat>
  <Paragraphs>167</Paragraphs>
  <Slides>27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27</vt:i4>
      </vt:variant>
    </vt:vector>
  </HeadingPairs>
  <TitlesOfParts>
    <vt:vector size="29" baseType="lpstr">
      <vt:lpstr>cdb2004c014l</vt:lpstr>
      <vt:lpstr>Image</vt:lpstr>
      <vt:lpstr>Uma força para viver</vt:lpstr>
      <vt:lpstr>Resumo de conteúdos</vt:lpstr>
      <vt:lpstr>Um mundo em mudança</vt:lpstr>
      <vt:lpstr>Situar-se numa nova perspecitva</vt:lpstr>
      <vt:lpstr>Do rio à fonte</vt:lpstr>
      <vt:lpstr>Do rio à fonte</vt:lpstr>
      <vt:lpstr>Dos programas  aos itinerários /projectos</vt:lpstr>
      <vt:lpstr>Dos programas  aos itinerários /projectos</vt:lpstr>
      <vt:lpstr>Novos caminhos para explorar</vt:lpstr>
      <vt:lpstr>Novos caminhos para explorar</vt:lpstr>
      <vt:lpstr>Novos caminhos para explorar</vt:lpstr>
      <vt:lpstr>Novos caminhos para explorar</vt:lpstr>
      <vt:lpstr>Novos caminhos para explorar</vt:lpstr>
      <vt:lpstr>Novos caminhos para explorar</vt:lpstr>
      <vt:lpstr>Caminhar  com os jovens</vt:lpstr>
      <vt:lpstr>Caminhar  com os jovens Exigências pastorais</vt:lpstr>
      <vt:lpstr>No centro a pessoa de Jesus </vt:lpstr>
      <vt:lpstr>Opções de fundo</vt:lpstr>
      <vt:lpstr>Opções de fundo</vt:lpstr>
      <vt:lpstr>Itinerários Projectos Simples, concretos que conduzam directamente  à FONTE</vt:lpstr>
      <vt:lpstr>Itinerários Projectos Simples, concretos que conduzam directamente  à FONTE</vt:lpstr>
      <vt:lpstr>Itinerários Projectos Simples, concretos que conduzam directamente  à FONTE</vt:lpstr>
      <vt:lpstr>Itinerários Simples, concretos que conduzam directamente  à FONTE</vt:lpstr>
      <vt:lpstr>Itinerários Simples, concretos que conduzam directamente  à FONTE</vt:lpstr>
      <vt:lpstr>Itinerários Projectos Simples, concretos que conduzam directamente  à FONTE</vt:lpstr>
      <vt:lpstr>Itinerários Projectos</vt:lpstr>
      <vt:lpstr>Oração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Uma força para viver</dc:title>
  <dc:creator>Pe. Candeias</dc:creator>
  <cp:lastModifiedBy>jcabeda</cp:lastModifiedBy>
  <cp:revision>39</cp:revision>
  <dcterms:created xsi:type="dcterms:W3CDTF">2012-11-29T19:34:08Z</dcterms:created>
  <dcterms:modified xsi:type="dcterms:W3CDTF">2013-02-24T14:52:12Z</dcterms:modified>
</cp:coreProperties>
</file>